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67"/>
  </p:notesMasterIdLst>
  <p:handoutMasterIdLst>
    <p:handoutMasterId r:id="rId68"/>
  </p:handoutMasterIdLst>
  <p:sldIdLst>
    <p:sldId id="262" r:id="rId3"/>
    <p:sldId id="342" r:id="rId4"/>
    <p:sldId id="263" r:id="rId5"/>
    <p:sldId id="419" r:id="rId6"/>
    <p:sldId id="388" r:id="rId7"/>
    <p:sldId id="266" r:id="rId8"/>
    <p:sldId id="328" r:id="rId9"/>
    <p:sldId id="265" r:id="rId10"/>
    <p:sldId id="268" r:id="rId11"/>
    <p:sldId id="264" r:id="rId12"/>
    <p:sldId id="393" r:id="rId13"/>
    <p:sldId id="399" r:id="rId14"/>
    <p:sldId id="394" r:id="rId15"/>
    <p:sldId id="395" r:id="rId16"/>
    <p:sldId id="398" r:id="rId17"/>
    <p:sldId id="302" r:id="rId18"/>
    <p:sldId id="400" r:id="rId19"/>
    <p:sldId id="401" r:id="rId20"/>
    <p:sldId id="369" r:id="rId21"/>
    <p:sldId id="370" r:id="rId22"/>
    <p:sldId id="402" r:id="rId23"/>
    <p:sldId id="403" r:id="rId24"/>
    <p:sldId id="326" r:id="rId25"/>
    <p:sldId id="335" r:id="rId26"/>
    <p:sldId id="329" r:id="rId27"/>
    <p:sldId id="333" r:id="rId28"/>
    <p:sldId id="336" r:id="rId29"/>
    <p:sldId id="338" r:id="rId30"/>
    <p:sldId id="337" r:id="rId31"/>
    <p:sldId id="339" r:id="rId32"/>
    <p:sldId id="340" r:id="rId33"/>
    <p:sldId id="345" r:id="rId34"/>
    <p:sldId id="347" r:id="rId35"/>
    <p:sldId id="350" r:id="rId36"/>
    <p:sldId id="372" r:id="rId37"/>
    <p:sldId id="307" r:id="rId38"/>
    <p:sldId id="279" r:id="rId39"/>
    <p:sldId id="308" r:id="rId40"/>
    <p:sldId id="309" r:id="rId41"/>
    <p:sldId id="280" r:id="rId42"/>
    <p:sldId id="281" r:id="rId43"/>
    <p:sldId id="311" r:id="rId44"/>
    <p:sldId id="312" r:id="rId45"/>
    <p:sldId id="313" r:id="rId46"/>
    <p:sldId id="314" r:id="rId47"/>
    <p:sldId id="321" r:id="rId48"/>
    <p:sldId id="322" r:id="rId49"/>
    <p:sldId id="324" r:id="rId50"/>
    <p:sldId id="363" r:id="rId51"/>
    <p:sldId id="364" r:id="rId52"/>
    <p:sldId id="367" r:id="rId53"/>
    <p:sldId id="374" r:id="rId54"/>
    <p:sldId id="404" r:id="rId55"/>
    <p:sldId id="405" r:id="rId56"/>
    <p:sldId id="406" r:id="rId57"/>
    <p:sldId id="386" r:id="rId58"/>
    <p:sldId id="387" r:id="rId59"/>
    <p:sldId id="382" r:id="rId60"/>
    <p:sldId id="377" r:id="rId61"/>
    <p:sldId id="378" r:id="rId62"/>
    <p:sldId id="379" r:id="rId63"/>
    <p:sldId id="376" r:id="rId64"/>
    <p:sldId id="385" r:id="rId65"/>
    <p:sldId id="380" r:id="rId66"/>
  </p:sldIdLst>
  <p:sldSz cx="9144000" cy="6858000" type="screen4x3"/>
  <p:notesSz cx="7099300" cy="10234613"/>
  <p:defaultTextStyle>
    <a:defPPr>
      <a:defRPr lang="nb-NO"/>
    </a:defPPr>
    <a:lvl1pPr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33CC"/>
    <a:srgbClr val="006600"/>
    <a:srgbClr val="0066FF"/>
    <a:srgbClr val="3399FF"/>
    <a:srgbClr val="FFFF99"/>
    <a:srgbClr val="009900"/>
    <a:srgbClr val="ADEEB9"/>
    <a:srgbClr val="A4D195"/>
    <a:srgbClr val="9CC2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90" autoAdjust="0"/>
    <p:restoredTop sz="94660"/>
  </p:normalViewPr>
  <p:slideViewPr>
    <p:cSldViewPr snapToGrid="0" snapToObjects="1">
      <p:cViewPr>
        <p:scale>
          <a:sx n="100" d="100"/>
          <a:sy n="100" d="100"/>
        </p:scale>
        <p:origin x="1104" y="282"/>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88" d="100"/>
          <a:sy n="88" d="100"/>
        </p:scale>
        <p:origin x="199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2"/>
            <a:ext cx="3076364" cy="513507"/>
          </a:xfrm>
          <a:prstGeom prst="rect">
            <a:avLst/>
          </a:prstGeom>
        </p:spPr>
        <p:txBody>
          <a:bodyPr vert="horz" lIns="98947" tIns="49474" rIns="98947" bIns="49474" rtlCol="0"/>
          <a:lstStyle>
            <a:lvl1pPr algn="l">
              <a:defRPr sz="1300"/>
            </a:lvl1pPr>
          </a:lstStyle>
          <a:p>
            <a:endParaRPr lang="nn-NO"/>
          </a:p>
        </p:txBody>
      </p:sp>
      <p:sp>
        <p:nvSpPr>
          <p:cNvPr id="3" name="Plassholder for dato 2"/>
          <p:cNvSpPr>
            <a:spLocks noGrp="1"/>
          </p:cNvSpPr>
          <p:nvPr>
            <p:ph type="dt" sz="quarter" idx="1"/>
          </p:nvPr>
        </p:nvSpPr>
        <p:spPr>
          <a:xfrm>
            <a:off x="4021294" y="2"/>
            <a:ext cx="3076364" cy="513507"/>
          </a:xfrm>
          <a:prstGeom prst="rect">
            <a:avLst/>
          </a:prstGeom>
        </p:spPr>
        <p:txBody>
          <a:bodyPr vert="horz" lIns="98947" tIns="49474" rIns="98947" bIns="49474" rtlCol="0"/>
          <a:lstStyle>
            <a:lvl1pPr algn="r">
              <a:defRPr sz="1300"/>
            </a:lvl1pPr>
          </a:lstStyle>
          <a:p>
            <a:fld id="{DC047A0B-45D2-4432-AFB1-5B86F12BB1DB}" type="datetimeFigureOut">
              <a:rPr lang="nn-NO" smtClean="0"/>
              <a:t>22.10.2018</a:t>
            </a:fld>
            <a:endParaRPr lang="nn-NO"/>
          </a:p>
        </p:txBody>
      </p:sp>
      <p:sp>
        <p:nvSpPr>
          <p:cNvPr id="4" name="Plassholder for bunntekst 3"/>
          <p:cNvSpPr>
            <a:spLocks noGrp="1"/>
          </p:cNvSpPr>
          <p:nvPr>
            <p:ph type="ftr" sz="quarter" idx="2"/>
          </p:nvPr>
        </p:nvSpPr>
        <p:spPr>
          <a:xfrm>
            <a:off x="0" y="9721108"/>
            <a:ext cx="3076364" cy="513507"/>
          </a:xfrm>
          <a:prstGeom prst="rect">
            <a:avLst/>
          </a:prstGeom>
        </p:spPr>
        <p:txBody>
          <a:bodyPr vert="horz" lIns="98947" tIns="49474" rIns="98947" bIns="49474" rtlCol="0" anchor="b"/>
          <a:lstStyle>
            <a:lvl1pPr algn="l">
              <a:defRPr sz="1300"/>
            </a:lvl1pPr>
          </a:lstStyle>
          <a:p>
            <a:endParaRPr lang="nn-NO"/>
          </a:p>
        </p:txBody>
      </p:sp>
      <p:sp>
        <p:nvSpPr>
          <p:cNvPr id="5" name="Plassholder for lysbildenummer 4"/>
          <p:cNvSpPr>
            <a:spLocks noGrp="1"/>
          </p:cNvSpPr>
          <p:nvPr>
            <p:ph type="sldNum" sz="quarter" idx="3"/>
          </p:nvPr>
        </p:nvSpPr>
        <p:spPr>
          <a:xfrm>
            <a:off x="4021294" y="9721108"/>
            <a:ext cx="3076364" cy="513507"/>
          </a:xfrm>
          <a:prstGeom prst="rect">
            <a:avLst/>
          </a:prstGeom>
        </p:spPr>
        <p:txBody>
          <a:bodyPr vert="horz" lIns="98947" tIns="49474" rIns="98947" bIns="49474" rtlCol="0" anchor="b"/>
          <a:lstStyle>
            <a:lvl1pPr algn="r">
              <a:defRPr sz="1300"/>
            </a:lvl1pPr>
          </a:lstStyle>
          <a:p>
            <a:fld id="{2325D3D0-8EA5-441A-AA6D-65BB9CDEBE12}" type="slidenum">
              <a:rPr lang="nn-NO" smtClean="0"/>
              <a:t>‹#›</a:t>
            </a:fld>
            <a:endParaRPr lang="nn-NO"/>
          </a:p>
        </p:txBody>
      </p:sp>
    </p:spTree>
    <p:extLst>
      <p:ext uri="{BB962C8B-B14F-4D97-AF65-F5344CB8AC3E}">
        <p14:creationId xmlns:p14="http://schemas.microsoft.com/office/powerpoint/2010/main" val="3078692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2"/>
            <a:ext cx="3076364" cy="513507"/>
          </a:xfrm>
          <a:prstGeom prst="rect">
            <a:avLst/>
          </a:prstGeom>
        </p:spPr>
        <p:txBody>
          <a:bodyPr vert="horz" lIns="98947" tIns="49474" rIns="98947" bIns="49474" rtlCol="0"/>
          <a:lstStyle>
            <a:lvl1pPr algn="l">
              <a:defRPr sz="1300"/>
            </a:lvl1pPr>
          </a:lstStyle>
          <a:p>
            <a:endParaRPr lang="nn-NO"/>
          </a:p>
        </p:txBody>
      </p:sp>
      <p:sp>
        <p:nvSpPr>
          <p:cNvPr id="3" name="Plassholder for dato 2"/>
          <p:cNvSpPr>
            <a:spLocks noGrp="1"/>
          </p:cNvSpPr>
          <p:nvPr>
            <p:ph type="dt" idx="1"/>
          </p:nvPr>
        </p:nvSpPr>
        <p:spPr>
          <a:xfrm>
            <a:off x="4021294" y="2"/>
            <a:ext cx="3076364" cy="513507"/>
          </a:xfrm>
          <a:prstGeom prst="rect">
            <a:avLst/>
          </a:prstGeom>
        </p:spPr>
        <p:txBody>
          <a:bodyPr vert="horz" lIns="98947" tIns="49474" rIns="98947" bIns="49474" rtlCol="0"/>
          <a:lstStyle>
            <a:lvl1pPr algn="r">
              <a:defRPr sz="1300"/>
            </a:lvl1pPr>
          </a:lstStyle>
          <a:p>
            <a:fld id="{F37F3F61-13F1-4443-936E-6CF1FC08C387}" type="datetimeFigureOut">
              <a:rPr lang="nn-NO" smtClean="0"/>
              <a:t>22.10.2018</a:t>
            </a:fld>
            <a:endParaRPr lang="nn-NO"/>
          </a:p>
        </p:txBody>
      </p:sp>
      <p:sp>
        <p:nvSpPr>
          <p:cNvPr id="4" name="Plassholder for lysbilde 3"/>
          <p:cNvSpPr>
            <a:spLocks noGrp="1" noRot="1" noChangeAspect="1"/>
          </p:cNvSpPr>
          <p:nvPr>
            <p:ph type="sldImg" idx="2"/>
          </p:nvPr>
        </p:nvSpPr>
        <p:spPr>
          <a:xfrm>
            <a:off x="1249363" y="1281113"/>
            <a:ext cx="4600575" cy="3451225"/>
          </a:xfrm>
          <a:prstGeom prst="rect">
            <a:avLst/>
          </a:prstGeom>
          <a:noFill/>
          <a:ln w="12700">
            <a:solidFill>
              <a:prstClr val="black"/>
            </a:solidFill>
          </a:ln>
        </p:spPr>
        <p:txBody>
          <a:bodyPr vert="horz" lIns="98947" tIns="49474" rIns="98947" bIns="49474" rtlCol="0" anchor="ctr"/>
          <a:lstStyle/>
          <a:p>
            <a:endParaRPr lang="nn-NO"/>
          </a:p>
        </p:txBody>
      </p:sp>
      <p:sp>
        <p:nvSpPr>
          <p:cNvPr id="5" name="Plassholder for notater 4"/>
          <p:cNvSpPr>
            <a:spLocks noGrp="1"/>
          </p:cNvSpPr>
          <p:nvPr>
            <p:ph type="body" sz="quarter" idx="3"/>
          </p:nvPr>
        </p:nvSpPr>
        <p:spPr>
          <a:xfrm>
            <a:off x="709930" y="4925409"/>
            <a:ext cx="5679440" cy="4029879"/>
          </a:xfrm>
          <a:prstGeom prst="rect">
            <a:avLst/>
          </a:prstGeom>
        </p:spPr>
        <p:txBody>
          <a:bodyPr vert="horz" lIns="98947" tIns="49474" rIns="98947" bIns="49474" rtlCol="0"/>
          <a:lstStyle/>
          <a:p>
            <a:pPr lvl="0"/>
            <a:r>
              <a:rPr lang="nb-NO" smtClean="0"/>
              <a:t>Rediger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a:p>
        </p:txBody>
      </p:sp>
      <p:sp>
        <p:nvSpPr>
          <p:cNvPr id="6" name="Plassholder for bunntekst 5"/>
          <p:cNvSpPr>
            <a:spLocks noGrp="1"/>
          </p:cNvSpPr>
          <p:nvPr>
            <p:ph type="ftr" sz="quarter" idx="4"/>
          </p:nvPr>
        </p:nvSpPr>
        <p:spPr>
          <a:xfrm>
            <a:off x="0" y="9721108"/>
            <a:ext cx="3076364" cy="513507"/>
          </a:xfrm>
          <a:prstGeom prst="rect">
            <a:avLst/>
          </a:prstGeom>
        </p:spPr>
        <p:txBody>
          <a:bodyPr vert="horz" lIns="98947" tIns="49474" rIns="98947" bIns="49474" rtlCol="0" anchor="b"/>
          <a:lstStyle>
            <a:lvl1pPr algn="l">
              <a:defRPr sz="1300"/>
            </a:lvl1pPr>
          </a:lstStyle>
          <a:p>
            <a:endParaRPr lang="nn-NO"/>
          </a:p>
        </p:txBody>
      </p:sp>
      <p:sp>
        <p:nvSpPr>
          <p:cNvPr id="7" name="Plassholder for lysbildenummer 6"/>
          <p:cNvSpPr>
            <a:spLocks noGrp="1"/>
          </p:cNvSpPr>
          <p:nvPr>
            <p:ph type="sldNum" sz="quarter" idx="5"/>
          </p:nvPr>
        </p:nvSpPr>
        <p:spPr>
          <a:xfrm>
            <a:off x="4021294" y="9721108"/>
            <a:ext cx="3076364" cy="513507"/>
          </a:xfrm>
          <a:prstGeom prst="rect">
            <a:avLst/>
          </a:prstGeom>
        </p:spPr>
        <p:txBody>
          <a:bodyPr vert="horz" lIns="98947" tIns="49474" rIns="98947" bIns="49474" rtlCol="0" anchor="b"/>
          <a:lstStyle>
            <a:lvl1pPr algn="r">
              <a:defRPr sz="1300"/>
            </a:lvl1pPr>
          </a:lstStyle>
          <a:p>
            <a:fld id="{A7E0090A-7568-48E1-9559-1A4F4E6A20DF}" type="slidenum">
              <a:rPr lang="nn-NO" smtClean="0"/>
              <a:t>‹#›</a:t>
            </a:fld>
            <a:endParaRPr lang="nn-NO"/>
          </a:p>
        </p:txBody>
      </p:sp>
    </p:spTree>
    <p:extLst>
      <p:ext uri="{BB962C8B-B14F-4D97-AF65-F5344CB8AC3E}">
        <p14:creationId xmlns:p14="http://schemas.microsoft.com/office/powerpoint/2010/main" val="132039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4" name="Rektangel 3"/>
          <p:cNvSpPr/>
          <p:nvPr userDrawn="1"/>
        </p:nvSpPr>
        <p:spPr>
          <a:xfrm>
            <a:off x="0" y="0"/>
            <a:ext cx="9144000" cy="6858000"/>
          </a:xfrm>
          <a:prstGeom prst="rect">
            <a:avLst/>
          </a:prstGeom>
          <a:gradFill>
            <a:gsLst>
              <a:gs pos="0">
                <a:schemeClr val="bg1">
                  <a:lumMod val="50000"/>
                </a:schemeClr>
              </a:gs>
              <a:gs pos="100000">
                <a:schemeClr val="bg1">
                  <a:lumMod val="7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b-NO"/>
          </a:p>
        </p:txBody>
      </p:sp>
      <p:pic>
        <p:nvPicPr>
          <p:cNvPr id="5" name="Bilde 11" descr="part-02.png"/>
          <p:cNvPicPr>
            <a:picLocks noChangeAspect="1"/>
          </p:cNvPicPr>
          <p:nvPr userDrawn="1"/>
        </p:nvPicPr>
        <p:blipFill>
          <a:blip r:embed="rId2">
            <a:extLst>
              <a:ext uri="{28A0092B-C50C-407E-A947-70E740481C1C}">
                <a14:useLocalDpi xmlns:a14="http://schemas.microsoft.com/office/drawing/2010/main" val="0"/>
              </a:ext>
            </a:extLst>
          </a:blip>
          <a:srcRect l="22531"/>
          <a:stretch>
            <a:fillRect/>
          </a:stretch>
        </p:blipFill>
        <p:spPr bwMode="auto">
          <a:xfrm>
            <a:off x="0" y="560388"/>
            <a:ext cx="2890838"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e 12" descr="part-03.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75488" y="215900"/>
            <a:ext cx="1611312"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Undertittel 2"/>
          <p:cNvSpPr>
            <a:spLocks noGrp="1"/>
          </p:cNvSpPr>
          <p:nvPr>
            <p:ph type="subTitle" idx="1"/>
          </p:nvPr>
        </p:nvSpPr>
        <p:spPr>
          <a:xfrm>
            <a:off x="3390552" y="3730934"/>
            <a:ext cx="5296247" cy="1428868"/>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b-NO" dirty="0"/>
          </a:p>
        </p:txBody>
      </p:sp>
      <p:sp>
        <p:nvSpPr>
          <p:cNvPr id="11" name="Tittel 1"/>
          <p:cNvSpPr>
            <a:spLocks noGrp="1"/>
          </p:cNvSpPr>
          <p:nvPr>
            <p:ph type="title"/>
          </p:nvPr>
        </p:nvSpPr>
        <p:spPr>
          <a:xfrm>
            <a:off x="3390552" y="1958821"/>
            <a:ext cx="5296248" cy="1772113"/>
          </a:xfrm>
        </p:spPr>
        <p:txBody>
          <a:bodyPr anchor="t">
            <a:noAutofit/>
          </a:bodyPr>
          <a:lstStyle>
            <a:lvl1pPr algn="l">
              <a:defRPr sz="4000" b="1" cap="all">
                <a:solidFill>
                  <a:schemeClr val="tx1">
                    <a:lumMod val="85000"/>
                    <a:lumOff val="15000"/>
                  </a:schemeClr>
                </a:solidFill>
              </a:defRPr>
            </a:lvl1pPr>
          </a:lstStyle>
          <a:p>
            <a:r>
              <a:rPr lang="nb-NO" dirty="0" smtClean="0"/>
              <a:t>Klikk for å redigere tittelstil</a:t>
            </a:r>
            <a:endParaRPr lang="nb-NO" dirty="0"/>
          </a:p>
        </p:txBody>
      </p:sp>
    </p:spTree>
    <p:extLst>
      <p:ext uri="{BB962C8B-B14F-4D97-AF65-F5344CB8AC3E}">
        <p14:creationId xmlns:p14="http://schemas.microsoft.com/office/powerpoint/2010/main" val="899652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3"/>
          <p:cNvSpPr>
            <a:spLocks noGrp="1"/>
          </p:cNvSpPr>
          <p:nvPr>
            <p:ph type="dt" sz="half" idx="10"/>
          </p:nvPr>
        </p:nvSpPr>
        <p:spPr/>
        <p:txBody>
          <a:bodyPr/>
          <a:lstStyle>
            <a:lvl1pPr>
              <a:defRPr/>
            </a:lvl1pPr>
          </a:lstStyle>
          <a:p>
            <a:pPr>
              <a:defRPr/>
            </a:pPr>
            <a:fld id="{AD9D0D3F-0D51-4441-A930-462E14DF9C0F}" type="datetimeFigureOut">
              <a:rPr lang="nb-NO"/>
              <a:pPr>
                <a:defRPr/>
              </a:pPr>
              <a:t>22.10.2018</a:t>
            </a:fld>
            <a:endParaRPr lang="nb-NO"/>
          </a:p>
        </p:txBody>
      </p:sp>
      <p:sp>
        <p:nvSpPr>
          <p:cNvPr id="6" name="Plassholder for bunntekst 4"/>
          <p:cNvSpPr>
            <a:spLocks noGrp="1"/>
          </p:cNvSpPr>
          <p:nvPr>
            <p:ph type="ftr" sz="quarter" idx="11"/>
          </p:nvPr>
        </p:nvSpPr>
        <p:spPr/>
        <p:txBody>
          <a:bodyPr/>
          <a:lstStyle>
            <a:lvl1pPr>
              <a:defRPr/>
            </a:lvl1pPr>
          </a:lstStyle>
          <a:p>
            <a:pPr>
              <a:defRPr/>
            </a:pPr>
            <a:endParaRPr lang="nb-NO"/>
          </a:p>
        </p:txBody>
      </p:sp>
      <p:sp>
        <p:nvSpPr>
          <p:cNvPr id="7" name="Plassholder for lysbildenummer 5"/>
          <p:cNvSpPr>
            <a:spLocks noGrp="1"/>
          </p:cNvSpPr>
          <p:nvPr>
            <p:ph type="sldNum" sz="quarter" idx="12"/>
          </p:nvPr>
        </p:nvSpPr>
        <p:spPr/>
        <p:txBody>
          <a:bodyPr/>
          <a:lstStyle>
            <a:lvl1pPr>
              <a:defRPr/>
            </a:lvl1pPr>
          </a:lstStyle>
          <a:p>
            <a:fld id="{66A1A494-95BF-463C-8101-12C94A79B808}" type="slidenum">
              <a:rPr lang="nb-NO" altLang="nb-NO"/>
              <a:pPr/>
              <a:t>‹#›</a:t>
            </a:fld>
            <a:endParaRPr lang="nb-NO" altLang="nb-NO"/>
          </a:p>
        </p:txBody>
      </p:sp>
    </p:spTree>
    <p:extLst>
      <p:ext uri="{BB962C8B-B14F-4D97-AF65-F5344CB8AC3E}">
        <p14:creationId xmlns:p14="http://schemas.microsoft.com/office/powerpoint/2010/main" val="2409727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a:defRPr/>
            </a:lvl1pPr>
          </a:lstStyle>
          <a:p>
            <a:pPr>
              <a:defRPr/>
            </a:pPr>
            <a:fld id="{864BC6E1-5549-4CAF-AF19-F0A2D91F4149}" type="datetimeFigureOut">
              <a:rPr lang="nb-NO"/>
              <a:pPr>
                <a:defRPr/>
              </a:pPr>
              <a:t>22.10.2018</a:t>
            </a:fld>
            <a:endParaRPr lang="nb-NO"/>
          </a:p>
        </p:txBody>
      </p:sp>
      <p:sp>
        <p:nvSpPr>
          <p:cNvPr id="5" name="Plassholder for bunntekst 4"/>
          <p:cNvSpPr>
            <a:spLocks noGrp="1"/>
          </p:cNvSpPr>
          <p:nvPr>
            <p:ph type="ftr" sz="quarter" idx="11"/>
          </p:nvPr>
        </p:nvSpPr>
        <p:spPr/>
        <p:txBody>
          <a:bodyPr/>
          <a:lstStyle>
            <a:lvl1pPr>
              <a:defRPr/>
            </a:lvl1pPr>
          </a:lstStyle>
          <a:p>
            <a:pPr>
              <a:defRPr/>
            </a:pPr>
            <a:endParaRPr lang="nb-NO"/>
          </a:p>
        </p:txBody>
      </p:sp>
      <p:sp>
        <p:nvSpPr>
          <p:cNvPr id="6" name="Plassholder for lysbildenummer 5"/>
          <p:cNvSpPr>
            <a:spLocks noGrp="1"/>
          </p:cNvSpPr>
          <p:nvPr>
            <p:ph type="sldNum" sz="quarter" idx="12"/>
          </p:nvPr>
        </p:nvSpPr>
        <p:spPr/>
        <p:txBody>
          <a:bodyPr/>
          <a:lstStyle>
            <a:lvl1pPr>
              <a:defRPr/>
            </a:lvl1pPr>
          </a:lstStyle>
          <a:p>
            <a:fld id="{B6CCDBA8-EA8F-4991-9780-752BD24D06E9}" type="slidenum">
              <a:rPr lang="nb-NO" altLang="nb-NO"/>
              <a:pPr/>
              <a:t>‹#›</a:t>
            </a:fld>
            <a:endParaRPr lang="nb-NO" altLang="nb-NO"/>
          </a:p>
        </p:txBody>
      </p:sp>
    </p:spTree>
    <p:extLst>
      <p:ext uri="{BB962C8B-B14F-4D97-AF65-F5344CB8AC3E}">
        <p14:creationId xmlns:p14="http://schemas.microsoft.com/office/powerpoint/2010/main" val="14956088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a:defRPr/>
            </a:lvl1pPr>
          </a:lstStyle>
          <a:p>
            <a:pPr>
              <a:defRPr/>
            </a:pPr>
            <a:fld id="{045473CB-7E57-4F23-A9B3-3FE801C006B5}" type="datetimeFigureOut">
              <a:rPr lang="nb-NO"/>
              <a:pPr>
                <a:defRPr/>
              </a:pPr>
              <a:t>22.10.2018</a:t>
            </a:fld>
            <a:endParaRPr lang="nb-NO"/>
          </a:p>
        </p:txBody>
      </p:sp>
      <p:sp>
        <p:nvSpPr>
          <p:cNvPr id="5" name="Plassholder for bunntekst 4"/>
          <p:cNvSpPr>
            <a:spLocks noGrp="1"/>
          </p:cNvSpPr>
          <p:nvPr>
            <p:ph type="ftr" sz="quarter" idx="11"/>
          </p:nvPr>
        </p:nvSpPr>
        <p:spPr/>
        <p:txBody>
          <a:bodyPr/>
          <a:lstStyle>
            <a:lvl1pPr>
              <a:defRPr/>
            </a:lvl1pPr>
          </a:lstStyle>
          <a:p>
            <a:pPr>
              <a:defRPr/>
            </a:pPr>
            <a:endParaRPr lang="nb-NO"/>
          </a:p>
        </p:txBody>
      </p:sp>
      <p:sp>
        <p:nvSpPr>
          <p:cNvPr id="6" name="Plassholder for lysbildenummer 5"/>
          <p:cNvSpPr>
            <a:spLocks noGrp="1"/>
          </p:cNvSpPr>
          <p:nvPr>
            <p:ph type="sldNum" sz="quarter" idx="12"/>
          </p:nvPr>
        </p:nvSpPr>
        <p:spPr/>
        <p:txBody>
          <a:bodyPr/>
          <a:lstStyle>
            <a:lvl1pPr>
              <a:defRPr/>
            </a:lvl1pPr>
          </a:lstStyle>
          <a:p>
            <a:fld id="{FB54B298-75C1-4379-9FF1-AA321EA23870}" type="slidenum">
              <a:rPr lang="nb-NO" altLang="nb-NO"/>
              <a:pPr/>
              <a:t>‹#›</a:t>
            </a:fld>
            <a:endParaRPr lang="nb-NO" altLang="nb-NO"/>
          </a:p>
        </p:txBody>
      </p:sp>
    </p:spTree>
    <p:extLst>
      <p:ext uri="{BB962C8B-B14F-4D97-AF65-F5344CB8AC3E}">
        <p14:creationId xmlns:p14="http://schemas.microsoft.com/office/powerpoint/2010/main" val="27579562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4" name="Rektangel 3"/>
          <p:cNvSpPr/>
          <p:nvPr userDrawn="1"/>
        </p:nvSpPr>
        <p:spPr>
          <a:xfrm>
            <a:off x="0" y="0"/>
            <a:ext cx="9144000" cy="6858000"/>
          </a:xfrm>
          <a:prstGeom prst="rect">
            <a:avLst/>
          </a:prstGeom>
          <a:gradFill>
            <a:gsLst>
              <a:gs pos="0">
                <a:schemeClr val="bg1">
                  <a:lumMod val="50000"/>
                </a:schemeClr>
              </a:gs>
              <a:gs pos="100000">
                <a:schemeClr val="bg1">
                  <a:lumMod val="7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b-NO">
              <a:solidFill>
                <a:prstClr val="white"/>
              </a:solidFill>
            </a:endParaRPr>
          </a:p>
        </p:txBody>
      </p:sp>
      <p:pic>
        <p:nvPicPr>
          <p:cNvPr id="5" name="Bilde 10" descr="part-02.png"/>
          <p:cNvPicPr>
            <a:picLocks noChangeAspect="1"/>
          </p:cNvPicPr>
          <p:nvPr userDrawn="1"/>
        </p:nvPicPr>
        <p:blipFill>
          <a:blip r:embed="rId2">
            <a:extLst>
              <a:ext uri="{28A0092B-C50C-407E-A947-70E740481C1C}">
                <a14:useLocalDpi xmlns:a14="http://schemas.microsoft.com/office/drawing/2010/main" val="0"/>
              </a:ext>
            </a:extLst>
          </a:blip>
          <a:srcRect l="22531"/>
          <a:stretch>
            <a:fillRect/>
          </a:stretch>
        </p:blipFill>
        <p:spPr bwMode="auto">
          <a:xfrm>
            <a:off x="0" y="560388"/>
            <a:ext cx="2890838"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e 11" descr="part-03.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75488" y="215900"/>
            <a:ext cx="1611312"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Undertittel 2"/>
          <p:cNvSpPr>
            <a:spLocks noGrp="1"/>
          </p:cNvSpPr>
          <p:nvPr>
            <p:ph type="subTitle" idx="1"/>
          </p:nvPr>
        </p:nvSpPr>
        <p:spPr>
          <a:xfrm>
            <a:off x="3390552" y="3730934"/>
            <a:ext cx="5296247" cy="1428868"/>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b-NO" dirty="0"/>
          </a:p>
        </p:txBody>
      </p:sp>
      <p:sp>
        <p:nvSpPr>
          <p:cNvPr id="11" name="Tittel 1"/>
          <p:cNvSpPr>
            <a:spLocks noGrp="1"/>
          </p:cNvSpPr>
          <p:nvPr>
            <p:ph type="title"/>
          </p:nvPr>
        </p:nvSpPr>
        <p:spPr>
          <a:xfrm>
            <a:off x="3390552" y="1958821"/>
            <a:ext cx="5296248" cy="1772113"/>
          </a:xfrm>
        </p:spPr>
        <p:txBody>
          <a:bodyPr anchor="t">
            <a:noAutofit/>
          </a:bodyPr>
          <a:lstStyle>
            <a:lvl1pPr algn="l">
              <a:defRPr sz="4000" b="1" cap="all">
                <a:solidFill>
                  <a:schemeClr val="tx1">
                    <a:lumMod val="85000"/>
                    <a:lumOff val="15000"/>
                  </a:schemeClr>
                </a:solidFill>
              </a:defRPr>
            </a:lvl1pPr>
          </a:lstStyle>
          <a:p>
            <a:r>
              <a:rPr lang="nb-NO" dirty="0" smtClean="0"/>
              <a:t>Klikk for å redigere tittelstil</a:t>
            </a:r>
            <a:endParaRPr lang="nb-NO" dirty="0"/>
          </a:p>
        </p:txBody>
      </p:sp>
    </p:spTree>
    <p:extLst>
      <p:ext uri="{BB962C8B-B14F-4D97-AF65-F5344CB8AC3E}">
        <p14:creationId xmlns:p14="http://schemas.microsoft.com/office/powerpoint/2010/main" val="1434985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sp>
        <p:nvSpPr>
          <p:cNvPr id="4" name="Rektangel 3"/>
          <p:cNvSpPr/>
          <p:nvPr userDrawn="1"/>
        </p:nvSpPr>
        <p:spPr>
          <a:xfrm>
            <a:off x="0" y="0"/>
            <a:ext cx="9144000" cy="6858000"/>
          </a:xfrm>
          <a:prstGeom prst="rect">
            <a:avLst/>
          </a:prstGeom>
          <a:gradFill>
            <a:gsLst>
              <a:gs pos="0">
                <a:schemeClr val="bg1">
                  <a:lumMod val="50000"/>
                </a:schemeClr>
              </a:gs>
              <a:gs pos="100000">
                <a:schemeClr val="bg1">
                  <a:lumMod val="7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b-NO">
              <a:solidFill>
                <a:prstClr val="white"/>
              </a:solidFill>
            </a:endParaRPr>
          </a:p>
        </p:txBody>
      </p:sp>
      <p:pic>
        <p:nvPicPr>
          <p:cNvPr id="5" name="Bilde 10" descr="part-02.png"/>
          <p:cNvPicPr>
            <a:picLocks noChangeAspect="1"/>
          </p:cNvPicPr>
          <p:nvPr userDrawn="1"/>
        </p:nvPicPr>
        <p:blipFill>
          <a:blip r:embed="rId2">
            <a:extLst>
              <a:ext uri="{28A0092B-C50C-407E-A947-70E740481C1C}">
                <a14:useLocalDpi xmlns:a14="http://schemas.microsoft.com/office/drawing/2010/main" val="0"/>
              </a:ext>
            </a:extLst>
          </a:blip>
          <a:srcRect l="22531"/>
          <a:stretch>
            <a:fillRect/>
          </a:stretch>
        </p:blipFill>
        <p:spPr bwMode="auto">
          <a:xfrm>
            <a:off x="0" y="560388"/>
            <a:ext cx="2890838"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e 11" descr="part-03.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75488" y="215900"/>
            <a:ext cx="1611312"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Undertittel 2"/>
          <p:cNvSpPr>
            <a:spLocks noGrp="1"/>
          </p:cNvSpPr>
          <p:nvPr>
            <p:ph type="subTitle" idx="1"/>
          </p:nvPr>
        </p:nvSpPr>
        <p:spPr>
          <a:xfrm>
            <a:off x="3390552" y="3730934"/>
            <a:ext cx="5296247" cy="1428868"/>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b-NO" dirty="0"/>
          </a:p>
        </p:txBody>
      </p:sp>
      <p:sp>
        <p:nvSpPr>
          <p:cNvPr id="11" name="Tittel 1"/>
          <p:cNvSpPr>
            <a:spLocks noGrp="1"/>
          </p:cNvSpPr>
          <p:nvPr>
            <p:ph type="title"/>
          </p:nvPr>
        </p:nvSpPr>
        <p:spPr>
          <a:xfrm>
            <a:off x="3390552" y="1958821"/>
            <a:ext cx="5296248" cy="1772113"/>
          </a:xfrm>
        </p:spPr>
        <p:txBody>
          <a:bodyPr anchor="t">
            <a:noAutofit/>
          </a:bodyPr>
          <a:lstStyle>
            <a:lvl1pPr algn="l">
              <a:defRPr sz="4000" b="1" cap="all">
                <a:solidFill>
                  <a:schemeClr val="tx1">
                    <a:lumMod val="85000"/>
                    <a:lumOff val="15000"/>
                  </a:schemeClr>
                </a:solidFill>
              </a:defRPr>
            </a:lvl1pPr>
          </a:lstStyle>
          <a:p>
            <a:r>
              <a:rPr lang="nb-NO" dirty="0" smtClean="0"/>
              <a:t>Klikk for å redigere tittelstil</a:t>
            </a:r>
            <a:endParaRPr lang="nb-NO" dirty="0"/>
          </a:p>
        </p:txBody>
      </p:sp>
    </p:spTree>
    <p:extLst>
      <p:ext uri="{BB962C8B-B14F-4D97-AF65-F5344CB8AC3E}">
        <p14:creationId xmlns:p14="http://schemas.microsoft.com/office/powerpoint/2010/main" val="740995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Klikk for å redigere tittelstil</a:t>
            </a:r>
            <a:endParaRPr lang="nb-NO" dirty="0"/>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pic>
        <p:nvPicPr>
          <p:cNvPr id="9" name="Bilde 8"/>
          <p:cNvPicPr>
            <a:picLocks noChangeAspect="1"/>
          </p:cNvPicPr>
          <p:nvPr userDrawn="1"/>
        </p:nvPicPr>
        <p:blipFill>
          <a:blip r:embed="rId2"/>
          <a:stretch>
            <a:fillRect/>
          </a:stretch>
        </p:blipFill>
        <p:spPr>
          <a:xfrm>
            <a:off x="457200" y="6343651"/>
            <a:ext cx="1276095" cy="282983"/>
          </a:xfrm>
          <a:prstGeom prst="rect">
            <a:avLst/>
          </a:prstGeom>
        </p:spPr>
      </p:pic>
    </p:spTree>
    <p:extLst>
      <p:ext uri="{BB962C8B-B14F-4D97-AF65-F5344CB8AC3E}">
        <p14:creationId xmlns:p14="http://schemas.microsoft.com/office/powerpoint/2010/main" val="38198808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4" name="Rektangel 3"/>
          <p:cNvSpPr/>
          <p:nvPr userDrawn="1"/>
        </p:nvSpPr>
        <p:spPr>
          <a:xfrm>
            <a:off x="0" y="0"/>
            <a:ext cx="9144000" cy="6858000"/>
          </a:xfrm>
          <a:prstGeom prst="rect">
            <a:avLst/>
          </a:prstGeom>
          <a:gradFill>
            <a:gsLst>
              <a:gs pos="0">
                <a:schemeClr val="bg1">
                  <a:lumMod val="50000"/>
                </a:schemeClr>
              </a:gs>
              <a:gs pos="100000">
                <a:schemeClr val="bg1">
                  <a:lumMod val="7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b-NO">
              <a:solidFill>
                <a:prstClr val="white"/>
              </a:solidFill>
            </a:endParaRPr>
          </a:p>
        </p:txBody>
      </p:sp>
      <p:pic>
        <p:nvPicPr>
          <p:cNvPr id="5" name="Bilde 10" descr="part-03.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53288" y="215900"/>
            <a:ext cx="1579562"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e 11" descr="part-02.png"/>
          <p:cNvPicPr>
            <a:picLocks noChangeAspect="1"/>
          </p:cNvPicPr>
          <p:nvPr userDrawn="1"/>
        </p:nvPicPr>
        <p:blipFill>
          <a:blip r:embed="rId3">
            <a:extLst>
              <a:ext uri="{28A0092B-C50C-407E-A947-70E740481C1C}">
                <a14:useLocalDpi xmlns:a14="http://schemas.microsoft.com/office/drawing/2010/main" val="0"/>
              </a:ext>
            </a:extLst>
          </a:blip>
          <a:srcRect l="22531"/>
          <a:stretch>
            <a:fillRect/>
          </a:stretch>
        </p:blipFill>
        <p:spPr bwMode="auto">
          <a:xfrm>
            <a:off x="0" y="560388"/>
            <a:ext cx="2890838"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tel 1"/>
          <p:cNvSpPr>
            <a:spLocks noGrp="1"/>
          </p:cNvSpPr>
          <p:nvPr>
            <p:ph type="title"/>
          </p:nvPr>
        </p:nvSpPr>
        <p:spPr>
          <a:xfrm>
            <a:off x="2888253" y="2351610"/>
            <a:ext cx="5830887" cy="781003"/>
          </a:xfrm>
        </p:spPr>
        <p:txBody>
          <a:bodyPr anchor="t">
            <a:noAutofit/>
          </a:bodyPr>
          <a:lstStyle>
            <a:lvl1pPr algn="l">
              <a:defRPr sz="5000" b="1" cap="all">
                <a:solidFill>
                  <a:schemeClr val="tx1">
                    <a:lumMod val="85000"/>
                    <a:lumOff val="15000"/>
                  </a:schemeClr>
                </a:solidFill>
              </a:defRPr>
            </a:lvl1pPr>
          </a:lstStyle>
          <a:p>
            <a:r>
              <a:rPr lang="nb-NO" dirty="0" smtClean="0"/>
              <a:t>Klikk for å redigere tittelstil</a:t>
            </a:r>
            <a:endParaRPr lang="nb-NO" dirty="0"/>
          </a:p>
        </p:txBody>
      </p:sp>
      <p:sp>
        <p:nvSpPr>
          <p:cNvPr id="3" name="Plassholder for tekst 2"/>
          <p:cNvSpPr>
            <a:spLocks noGrp="1"/>
          </p:cNvSpPr>
          <p:nvPr>
            <p:ph type="body" idx="1"/>
          </p:nvPr>
        </p:nvSpPr>
        <p:spPr>
          <a:xfrm>
            <a:off x="2933613" y="3982235"/>
            <a:ext cx="5457789" cy="747168"/>
          </a:xfrm>
        </p:spPr>
        <p:txBody>
          <a:bodyPr anchor="b"/>
          <a:lstStyle>
            <a:lvl1pPr marL="0" indent="0">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dirty="0" smtClean="0"/>
              <a:t>Klikk for å redigere tekststiler i malen</a:t>
            </a:r>
          </a:p>
        </p:txBody>
      </p:sp>
    </p:spTree>
    <p:extLst>
      <p:ext uri="{BB962C8B-B14F-4D97-AF65-F5344CB8AC3E}">
        <p14:creationId xmlns:p14="http://schemas.microsoft.com/office/powerpoint/2010/main" val="4225604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3"/>
          <p:cNvSpPr>
            <a:spLocks noGrp="1"/>
          </p:cNvSpPr>
          <p:nvPr>
            <p:ph type="dt" sz="half" idx="10"/>
          </p:nvPr>
        </p:nvSpPr>
        <p:spPr/>
        <p:txBody>
          <a:bodyPr/>
          <a:lstStyle>
            <a:lvl1pPr>
              <a:defRPr/>
            </a:lvl1pPr>
          </a:lstStyle>
          <a:p>
            <a:pPr>
              <a:defRPr/>
            </a:pPr>
            <a:fld id="{12530CB1-8833-4C06-9BD6-E30FD86B6CEA}" type="datetimeFigureOut">
              <a:rPr lang="nb-NO"/>
              <a:pPr>
                <a:defRPr/>
              </a:pPr>
              <a:t>22.10.2018</a:t>
            </a:fld>
            <a:endParaRPr lang="nb-NO"/>
          </a:p>
        </p:txBody>
      </p:sp>
      <p:sp>
        <p:nvSpPr>
          <p:cNvPr id="6" name="Plassholder for bunntekst 4"/>
          <p:cNvSpPr>
            <a:spLocks noGrp="1"/>
          </p:cNvSpPr>
          <p:nvPr>
            <p:ph type="ftr" sz="quarter" idx="11"/>
          </p:nvPr>
        </p:nvSpPr>
        <p:spPr/>
        <p:txBody>
          <a:bodyPr/>
          <a:lstStyle>
            <a:lvl1pPr>
              <a:defRPr/>
            </a:lvl1pPr>
          </a:lstStyle>
          <a:p>
            <a:pPr>
              <a:defRPr/>
            </a:pPr>
            <a:endParaRPr lang="nb-NO"/>
          </a:p>
        </p:txBody>
      </p:sp>
      <p:sp>
        <p:nvSpPr>
          <p:cNvPr id="7" name="Plassholder for lysbildenummer 5"/>
          <p:cNvSpPr>
            <a:spLocks noGrp="1"/>
          </p:cNvSpPr>
          <p:nvPr>
            <p:ph type="sldNum" sz="quarter" idx="12"/>
          </p:nvPr>
        </p:nvSpPr>
        <p:spPr/>
        <p:txBody>
          <a:bodyPr/>
          <a:lstStyle>
            <a:lvl1pPr>
              <a:defRPr/>
            </a:lvl1pPr>
          </a:lstStyle>
          <a:p>
            <a:fld id="{0AA90DF6-DE6F-4019-BC9B-6AB0FC4DFEF3}" type="slidenum">
              <a:rPr lang="nb-NO" altLang="nb-NO"/>
              <a:pPr/>
              <a:t>‹#›</a:t>
            </a:fld>
            <a:endParaRPr lang="nb-NO" altLang="nb-NO"/>
          </a:p>
        </p:txBody>
      </p:sp>
    </p:spTree>
    <p:extLst>
      <p:ext uri="{BB962C8B-B14F-4D97-AF65-F5344CB8AC3E}">
        <p14:creationId xmlns:p14="http://schemas.microsoft.com/office/powerpoint/2010/main" val="506500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3"/>
          <p:cNvSpPr>
            <a:spLocks noGrp="1"/>
          </p:cNvSpPr>
          <p:nvPr>
            <p:ph type="dt" sz="half" idx="10"/>
          </p:nvPr>
        </p:nvSpPr>
        <p:spPr/>
        <p:txBody>
          <a:bodyPr/>
          <a:lstStyle>
            <a:lvl1pPr>
              <a:defRPr/>
            </a:lvl1pPr>
          </a:lstStyle>
          <a:p>
            <a:pPr>
              <a:defRPr/>
            </a:pPr>
            <a:fld id="{347835A9-301D-4434-B9F4-6FA21E3F74F7}" type="datetimeFigureOut">
              <a:rPr lang="nb-NO"/>
              <a:pPr>
                <a:defRPr/>
              </a:pPr>
              <a:t>22.10.2018</a:t>
            </a:fld>
            <a:endParaRPr lang="nb-NO"/>
          </a:p>
        </p:txBody>
      </p:sp>
      <p:sp>
        <p:nvSpPr>
          <p:cNvPr id="8" name="Plassholder for bunntekst 4"/>
          <p:cNvSpPr>
            <a:spLocks noGrp="1"/>
          </p:cNvSpPr>
          <p:nvPr>
            <p:ph type="ftr" sz="quarter" idx="11"/>
          </p:nvPr>
        </p:nvSpPr>
        <p:spPr/>
        <p:txBody>
          <a:bodyPr/>
          <a:lstStyle>
            <a:lvl1pPr>
              <a:defRPr/>
            </a:lvl1pPr>
          </a:lstStyle>
          <a:p>
            <a:pPr>
              <a:defRPr/>
            </a:pPr>
            <a:endParaRPr lang="nb-NO"/>
          </a:p>
        </p:txBody>
      </p:sp>
      <p:sp>
        <p:nvSpPr>
          <p:cNvPr id="9" name="Plassholder for lysbildenummer 5"/>
          <p:cNvSpPr>
            <a:spLocks noGrp="1"/>
          </p:cNvSpPr>
          <p:nvPr>
            <p:ph type="sldNum" sz="quarter" idx="12"/>
          </p:nvPr>
        </p:nvSpPr>
        <p:spPr/>
        <p:txBody>
          <a:bodyPr/>
          <a:lstStyle>
            <a:lvl1pPr>
              <a:defRPr/>
            </a:lvl1pPr>
          </a:lstStyle>
          <a:p>
            <a:fld id="{A1E70D4E-56D1-4DF5-86BF-0DFC0FD40ECE}" type="slidenum">
              <a:rPr lang="nb-NO" altLang="nb-NO"/>
              <a:pPr/>
              <a:t>‹#›</a:t>
            </a:fld>
            <a:endParaRPr lang="nb-NO" altLang="nb-NO"/>
          </a:p>
        </p:txBody>
      </p:sp>
    </p:spTree>
    <p:extLst>
      <p:ext uri="{BB962C8B-B14F-4D97-AF65-F5344CB8AC3E}">
        <p14:creationId xmlns:p14="http://schemas.microsoft.com/office/powerpoint/2010/main" val="625188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5" name="Plassholder for lysbildenummer 5"/>
          <p:cNvSpPr>
            <a:spLocks noGrp="1"/>
          </p:cNvSpPr>
          <p:nvPr>
            <p:ph type="sldNum" sz="quarter" idx="12"/>
          </p:nvPr>
        </p:nvSpPr>
        <p:spPr/>
        <p:txBody>
          <a:bodyPr/>
          <a:lstStyle>
            <a:lvl1pPr>
              <a:defRPr/>
            </a:lvl1pPr>
          </a:lstStyle>
          <a:p>
            <a:fld id="{BFC2C99A-0F73-423F-8EE5-2F91F1AC0F90}" type="slidenum">
              <a:rPr lang="nb-NO" altLang="nb-NO"/>
              <a:pPr/>
              <a:t>‹#›</a:t>
            </a:fld>
            <a:endParaRPr lang="nb-NO" altLang="nb-NO"/>
          </a:p>
        </p:txBody>
      </p:sp>
      <p:pic>
        <p:nvPicPr>
          <p:cNvPr id="6" name="Bilde 5"/>
          <p:cNvPicPr>
            <a:picLocks noChangeAspect="1"/>
          </p:cNvPicPr>
          <p:nvPr userDrawn="1"/>
        </p:nvPicPr>
        <p:blipFill>
          <a:blip r:embed="rId2"/>
          <a:stretch>
            <a:fillRect/>
          </a:stretch>
        </p:blipFill>
        <p:spPr>
          <a:xfrm>
            <a:off x="457200" y="6305550"/>
            <a:ext cx="1457070" cy="323116"/>
          </a:xfrm>
          <a:prstGeom prst="rect">
            <a:avLst/>
          </a:prstGeom>
        </p:spPr>
      </p:pic>
    </p:spTree>
    <p:extLst>
      <p:ext uri="{BB962C8B-B14F-4D97-AF65-F5344CB8AC3E}">
        <p14:creationId xmlns:p14="http://schemas.microsoft.com/office/powerpoint/2010/main" val="1964403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sp>
        <p:nvSpPr>
          <p:cNvPr id="4" name="Rektangel 3"/>
          <p:cNvSpPr/>
          <p:nvPr userDrawn="1"/>
        </p:nvSpPr>
        <p:spPr>
          <a:xfrm>
            <a:off x="0" y="0"/>
            <a:ext cx="9144000" cy="6858000"/>
          </a:xfrm>
          <a:prstGeom prst="rect">
            <a:avLst/>
          </a:prstGeom>
          <a:gradFill>
            <a:gsLst>
              <a:gs pos="0">
                <a:schemeClr val="bg1">
                  <a:lumMod val="50000"/>
                </a:schemeClr>
              </a:gs>
              <a:gs pos="100000">
                <a:schemeClr val="bg1">
                  <a:lumMod val="7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b-NO"/>
          </a:p>
        </p:txBody>
      </p:sp>
      <p:pic>
        <p:nvPicPr>
          <p:cNvPr id="5" name="Bilde 11" descr="part-02.png"/>
          <p:cNvPicPr>
            <a:picLocks noChangeAspect="1"/>
          </p:cNvPicPr>
          <p:nvPr userDrawn="1"/>
        </p:nvPicPr>
        <p:blipFill>
          <a:blip r:embed="rId2">
            <a:extLst>
              <a:ext uri="{28A0092B-C50C-407E-A947-70E740481C1C}">
                <a14:useLocalDpi xmlns:a14="http://schemas.microsoft.com/office/drawing/2010/main" val="0"/>
              </a:ext>
            </a:extLst>
          </a:blip>
          <a:srcRect l="22531"/>
          <a:stretch>
            <a:fillRect/>
          </a:stretch>
        </p:blipFill>
        <p:spPr bwMode="auto">
          <a:xfrm>
            <a:off x="0" y="560388"/>
            <a:ext cx="2890838"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e 12" descr="part-03.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75488" y="215900"/>
            <a:ext cx="1611312"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Undertittel 2"/>
          <p:cNvSpPr>
            <a:spLocks noGrp="1"/>
          </p:cNvSpPr>
          <p:nvPr>
            <p:ph type="subTitle" idx="1"/>
          </p:nvPr>
        </p:nvSpPr>
        <p:spPr>
          <a:xfrm>
            <a:off x="3390552" y="3730934"/>
            <a:ext cx="5296247" cy="1428868"/>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b-NO" dirty="0"/>
          </a:p>
        </p:txBody>
      </p:sp>
      <p:sp>
        <p:nvSpPr>
          <p:cNvPr id="11" name="Tittel 1"/>
          <p:cNvSpPr>
            <a:spLocks noGrp="1"/>
          </p:cNvSpPr>
          <p:nvPr>
            <p:ph type="title"/>
          </p:nvPr>
        </p:nvSpPr>
        <p:spPr>
          <a:xfrm>
            <a:off x="3390552" y="1958821"/>
            <a:ext cx="5296248" cy="1772113"/>
          </a:xfrm>
        </p:spPr>
        <p:txBody>
          <a:bodyPr anchor="t">
            <a:noAutofit/>
          </a:bodyPr>
          <a:lstStyle>
            <a:lvl1pPr algn="l">
              <a:defRPr sz="4000" b="1" cap="all">
                <a:solidFill>
                  <a:schemeClr val="tx1">
                    <a:lumMod val="85000"/>
                    <a:lumOff val="15000"/>
                  </a:schemeClr>
                </a:solidFill>
              </a:defRPr>
            </a:lvl1pPr>
          </a:lstStyle>
          <a:p>
            <a:r>
              <a:rPr lang="nb-NO" dirty="0" smtClean="0"/>
              <a:t>Klikk for å redigere tittelstil</a:t>
            </a:r>
            <a:endParaRPr lang="nb-NO" dirty="0"/>
          </a:p>
        </p:txBody>
      </p:sp>
    </p:spTree>
    <p:extLst>
      <p:ext uri="{BB962C8B-B14F-4D97-AF65-F5344CB8AC3E}">
        <p14:creationId xmlns:p14="http://schemas.microsoft.com/office/powerpoint/2010/main" val="7182304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4" name="Plassholder for lysbildenummer 5"/>
          <p:cNvSpPr>
            <a:spLocks noGrp="1"/>
          </p:cNvSpPr>
          <p:nvPr>
            <p:ph type="sldNum" sz="quarter" idx="12"/>
          </p:nvPr>
        </p:nvSpPr>
        <p:spPr/>
        <p:txBody>
          <a:bodyPr/>
          <a:lstStyle>
            <a:lvl1pPr>
              <a:defRPr/>
            </a:lvl1pPr>
          </a:lstStyle>
          <a:p>
            <a:fld id="{6CD24B07-412C-4A14-BA5D-5C76C514D948}" type="slidenum">
              <a:rPr lang="nb-NO" altLang="nb-NO"/>
              <a:pPr/>
              <a:t>‹#›</a:t>
            </a:fld>
            <a:endParaRPr lang="nb-NO" altLang="nb-NO"/>
          </a:p>
        </p:txBody>
      </p:sp>
      <p:pic>
        <p:nvPicPr>
          <p:cNvPr id="5" name="Bilde 4"/>
          <p:cNvPicPr>
            <a:picLocks noChangeAspect="1"/>
          </p:cNvPicPr>
          <p:nvPr userDrawn="1"/>
        </p:nvPicPr>
        <p:blipFill>
          <a:blip r:embed="rId2"/>
          <a:stretch>
            <a:fillRect/>
          </a:stretch>
        </p:blipFill>
        <p:spPr>
          <a:xfrm>
            <a:off x="462090" y="6296025"/>
            <a:ext cx="1457070" cy="323116"/>
          </a:xfrm>
          <a:prstGeom prst="rect">
            <a:avLst/>
          </a:prstGeom>
        </p:spPr>
      </p:pic>
    </p:spTree>
    <p:extLst>
      <p:ext uri="{BB962C8B-B14F-4D97-AF65-F5344CB8AC3E}">
        <p14:creationId xmlns:p14="http://schemas.microsoft.com/office/powerpoint/2010/main" val="25585922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3"/>
          <p:cNvSpPr>
            <a:spLocks noGrp="1"/>
          </p:cNvSpPr>
          <p:nvPr>
            <p:ph type="dt" sz="half" idx="10"/>
          </p:nvPr>
        </p:nvSpPr>
        <p:spPr/>
        <p:txBody>
          <a:bodyPr/>
          <a:lstStyle>
            <a:lvl1pPr>
              <a:defRPr/>
            </a:lvl1pPr>
          </a:lstStyle>
          <a:p>
            <a:pPr>
              <a:defRPr/>
            </a:pPr>
            <a:fld id="{5BA0BAED-6D7C-4974-B5F1-02537ED7E919}" type="datetimeFigureOut">
              <a:rPr lang="nb-NO"/>
              <a:pPr>
                <a:defRPr/>
              </a:pPr>
              <a:t>22.10.2018</a:t>
            </a:fld>
            <a:endParaRPr lang="nb-NO"/>
          </a:p>
        </p:txBody>
      </p:sp>
      <p:sp>
        <p:nvSpPr>
          <p:cNvPr id="6" name="Plassholder for bunntekst 4"/>
          <p:cNvSpPr>
            <a:spLocks noGrp="1"/>
          </p:cNvSpPr>
          <p:nvPr>
            <p:ph type="ftr" sz="quarter" idx="11"/>
          </p:nvPr>
        </p:nvSpPr>
        <p:spPr/>
        <p:txBody>
          <a:bodyPr/>
          <a:lstStyle>
            <a:lvl1pPr>
              <a:defRPr/>
            </a:lvl1pPr>
          </a:lstStyle>
          <a:p>
            <a:pPr>
              <a:defRPr/>
            </a:pPr>
            <a:endParaRPr lang="nb-NO"/>
          </a:p>
        </p:txBody>
      </p:sp>
      <p:sp>
        <p:nvSpPr>
          <p:cNvPr id="7" name="Plassholder for lysbildenummer 5"/>
          <p:cNvSpPr>
            <a:spLocks noGrp="1"/>
          </p:cNvSpPr>
          <p:nvPr>
            <p:ph type="sldNum" sz="quarter" idx="12"/>
          </p:nvPr>
        </p:nvSpPr>
        <p:spPr/>
        <p:txBody>
          <a:bodyPr/>
          <a:lstStyle>
            <a:lvl1pPr>
              <a:defRPr/>
            </a:lvl1pPr>
          </a:lstStyle>
          <a:p>
            <a:fld id="{849F82E3-6D33-4AB5-86F1-1CE27F65B7E8}" type="slidenum">
              <a:rPr lang="nb-NO" altLang="nb-NO"/>
              <a:pPr/>
              <a:t>‹#›</a:t>
            </a:fld>
            <a:endParaRPr lang="nb-NO" altLang="nb-NO"/>
          </a:p>
        </p:txBody>
      </p:sp>
    </p:spTree>
    <p:extLst>
      <p:ext uri="{BB962C8B-B14F-4D97-AF65-F5344CB8AC3E}">
        <p14:creationId xmlns:p14="http://schemas.microsoft.com/office/powerpoint/2010/main" val="34225546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3"/>
          <p:cNvSpPr>
            <a:spLocks noGrp="1"/>
          </p:cNvSpPr>
          <p:nvPr>
            <p:ph type="dt" sz="half" idx="10"/>
          </p:nvPr>
        </p:nvSpPr>
        <p:spPr/>
        <p:txBody>
          <a:bodyPr/>
          <a:lstStyle>
            <a:lvl1pPr>
              <a:defRPr/>
            </a:lvl1pPr>
          </a:lstStyle>
          <a:p>
            <a:pPr>
              <a:defRPr/>
            </a:pPr>
            <a:fld id="{E01A67B0-5DF9-4847-A31D-D73E37BC72C6}" type="datetimeFigureOut">
              <a:rPr lang="nb-NO"/>
              <a:pPr>
                <a:defRPr/>
              </a:pPr>
              <a:t>22.10.2018</a:t>
            </a:fld>
            <a:endParaRPr lang="nb-NO"/>
          </a:p>
        </p:txBody>
      </p:sp>
      <p:sp>
        <p:nvSpPr>
          <p:cNvPr id="6" name="Plassholder for bunntekst 4"/>
          <p:cNvSpPr>
            <a:spLocks noGrp="1"/>
          </p:cNvSpPr>
          <p:nvPr>
            <p:ph type="ftr" sz="quarter" idx="11"/>
          </p:nvPr>
        </p:nvSpPr>
        <p:spPr/>
        <p:txBody>
          <a:bodyPr/>
          <a:lstStyle>
            <a:lvl1pPr>
              <a:defRPr/>
            </a:lvl1pPr>
          </a:lstStyle>
          <a:p>
            <a:pPr>
              <a:defRPr/>
            </a:pPr>
            <a:endParaRPr lang="nb-NO"/>
          </a:p>
        </p:txBody>
      </p:sp>
      <p:sp>
        <p:nvSpPr>
          <p:cNvPr id="7" name="Plassholder for lysbildenummer 5"/>
          <p:cNvSpPr>
            <a:spLocks noGrp="1"/>
          </p:cNvSpPr>
          <p:nvPr>
            <p:ph type="sldNum" sz="quarter" idx="12"/>
          </p:nvPr>
        </p:nvSpPr>
        <p:spPr/>
        <p:txBody>
          <a:bodyPr/>
          <a:lstStyle>
            <a:lvl1pPr>
              <a:defRPr/>
            </a:lvl1pPr>
          </a:lstStyle>
          <a:p>
            <a:fld id="{6B650DD9-2C85-4D70-89DE-5D702F4D20EB}" type="slidenum">
              <a:rPr lang="nb-NO" altLang="nb-NO"/>
              <a:pPr/>
              <a:t>‹#›</a:t>
            </a:fld>
            <a:endParaRPr lang="nb-NO" altLang="nb-NO"/>
          </a:p>
        </p:txBody>
      </p:sp>
    </p:spTree>
    <p:extLst>
      <p:ext uri="{BB962C8B-B14F-4D97-AF65-F5344CB8AC3E}">
        <p14:creationId xmlns:p14="http://schemas.microsoft.com/office/powerpoint/2010/main" val="39560672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a:defRPr/>
            </a:lvl1pPr>
          </a:lstStyle>
          <a:p>
            <a:pPr>
              <a:defRPr/>
            </a:pPr>
            <a:fld id="{75392238-A044-49C8-B7BC-055B51CFF5BD}" type="datetimeFigureOut">
              <a:rPr lang="nb-NO"/>
              <a:pPr>
                <a:defRPr/>
              </a:pPr>
              <a:t>22.10.2018</a:t>
            </a:fld>
            <a:endParaRPr lang="nb-NO"/>
          </a:p>
        </p:txBody>
      </p:sp>
      <p:sp>
        <p:nvSpPr>
          <p:cNvPr id="5" name="Plassholder for bunntekst 4"/>
          <p:cNvSpPr>
            <a:spLocks noGrp="1"/>
          </p:cNvSpPr>
          <p:nvPr>
            <p:ph type="ftr" sz="quarter" idx="11"/>
          </p:nvPr>
        </p:nvSpPr>
        <p:spPr/>
        <p:txBody>
          <a:bodyPr/>
          <a:lstStyle>
            <a:lvl1pPr>
              <a:defRPr/>
            </a:lvl1pPr>
          </a:lstStyle>
          <a:p>
            <a:pPr>
              <a:defRPr/>
            </a:pPr>
            <a:endParaRPr lang="nb-NO" dirty="0"/>
          </a:p>
        </p:txBody>
      </p:sp>
      <p:sp>
        <p:nvSpPr>
          <p:cNvPr id="6" name="Plassholder for lysbildenummer 5"/>
          <p:cNvSpPr>
            <a:spLocks noGrp="1"/>
          </p:cNvSpPr>
          <p:nvPr>
            <p:ph type="sldNum" sz="quarter" idx="12"/>
          </p:nvPr>
        </p:nvSpPr>
        <p:spPr/>
        <p:txBody>
          <a:bodyPr/>
          <a:lstStyle>
            <a:lvl1pPr>
              <a:defRPr/>
            </a:lvl1pPr>
          </a:lstStyle>
          <a:p>
            <a:fld id="{E3953B4A-87D2-4CA3-8816-50A0FE3718C6}" type="slidenum">
              <a:rPr lang="nb-NO" altLang="nb-NO"/>
              <a:pPr/>
              <a:t>‹#›</a:t>
            </a:fld>
            <a:endParaRPr lang="nb-NO" altLang="nb-NO"/>
          </a:p>
        </p:txBody>
      </p:sp>
    </p:spTree>
    <p:extLst>
      <p:ext uri="{BB962C8B-B14F-4D97-AF65-F5344CB8AC3E}">
        <p14:creationId xmlns:p14="http://schemas.microsoft.com/office/powerpoint/2010/main" val="18701829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a:defRPr/>
            </a:lvl1pPr>
          </a:lstStyle>
          <a:p>
            <a:pPr>
              <a:defRPr/>
            </a:pPr>
            <a:fld id="{722445A9-9E57-4F9A-9CF5-532D04F033F8}" type="datetimeFigureOut">
              <a:rPr lang="nb-NO"/>
              <a:pPr>
                <a:defRPr/>
              </a:pPr>
              <a:t>22.10.2018</a:t>
            </a:fld>
            <a:endParaRPr lang="nb-NO"/>
          </a:p>
        </p:txBody>
      </p:sp>
      <p:sp>
        <p:nvSpPr>
          <p:cNvPr id="5" name="Plassholder for bunntekst 4"/>
          <p:cNvSpPr>
            <a:spLocks noGrp="1"/>
          </p:cNvSpPr>
          <p:nvPr>
            <p:ph type="ftr" sz="quarter" idx="11"/>
          </p:nvPr>
        </p:nvSpPr>
        <p:spPr/>
        <p:txBody>
          <a:bodyPr/>
          <a:lstStyle>
            <a:lvl1pPr>
              <a:defRPr/>
            </a:lvl1pPr>
          </a:lstStyle>
          <a:p>
            <a:pPr>
              <a:defRPr/>
            </a:pPr>
            <a:endParaRPr lang="nb-NO"/>
          </a:p>
        </p:txBody>
      </p:sp>
      <p:sp>
        <p:nvSpPr>
          <p:cNvPr id="6" name="Plassholder for lysbildenummer 5"/>
          <p:cNvSpPr>
            <a:spLocks noGrp="1"/>
          </p:cNvSpPr>
          <p:nvPr>
            <p:ph type="sldNum" sz="quarter" idx="12"/>
          </p:nvPr>
        </p:nvSpPr>
        <p:spPr/>
        <p:txBody>
          <a:bodyPr/>
          <a:lstStyle>
            <a:lvl1pPr>
              <a:defRPr/>
            </a:lvl1pPr>
          </a:lstStyle>
          <a:p>
            <a:fld id="{7BFF858B-A443-4313-BCF7-4CB13D00B488}" type="slidenum">
              <a:rPr lang="nb-NO" altLang="nb-NO"/>
              <a:pPr/>
              <a:t>‹#›</a:t>
            </a:fld>
            <a:endParaRPr lang="nb-NO" altLang="nb-NO"/>
          </a:p>
        </p:txBody>
      </p:sp>
    </p:spTree>
    <p:extLst>
      <p:ext uri="{BB962C8B-B14F-4D97-AF65-F5344CB8AC3E}">
        <p14:creationId xmlns:p14="http://schemas.microsoft.com/office/powerpoint/2010/main" val="3516995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Klikk for å redigere tittelstil</a:t>
            </a:r>
            <a:endParaRPr lang="nb-NO" dirty="0"/>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lvl1pPr>
              <a:defRPr/>
            </a:lvl1pPr>
          </a:lstStyle>
          <a:p>
            <a:pPr>
              <a:defRPr/>
            </a:pPr>
            <a:fld id="{CC9C6993-6860-4D36-8E7B-2D847D233054}" type="datetimeFigureOut">
              <a:rPr lang="nb-NO"/>
              <a:pPr>
                <a:defRPr/>
              </a:pPr>
              <a:t>22.10.2018</a:t>
            </a:fld>
            <a:endParaRPr lang="nb-NO"/>
          </a:p>
        </p:txBody>
      </p:sp>
      <p:sp>
        <p:nvSpPr>
          <p:cNvPr id="5" name="Plassholder for bunntekst 4"/>
          <p:cNvSpPr>
            <a:spLocks noGrp="1"/>
          </p:cNvSpPr>
          <p:nvPr>
            <p:ph type="ftr" sz="quarter" idx="11"/>
          </p:nvPr>
        </p:nvSpPr>
        <p:spPr/>
        <p:txBody>
          <a:bodyPr/>
          <a:lstStyle>
            <a:lvl1pPr>
              <a:defRPr/>
            </a:lvl1pPr>
          </a:lstStyle>
          <a:p>
            <a:pPr>
              <a:defRPr/>
            </a:pPr>
            <a:endParaRPr lang="nb-NO"/>
          </a:p>
        </p:txBody>
      </p:sp>
      <p:sp>
        <p:nvSpPr>
          <p:cNvPr id="6" name="Plassholder for lysbildenummer 5"/>
          <p:cNvSpPr>
            <a:spLocks noGrp="1"/>
          </p:cNvSpPr>
          <p:nvPr>
            <p:ph type="sldNum" sz="quarter" idx="12"/>
          </p:nvPr>
        </p:nvSpPr>
        <p:spPr/>
        <p:txBody>
          <a:bodyPr/>
          <a:lstStyle>
            <a:lvl1pPr>
              <a:defRPr/>
            </a:lvl1pPr>
          </a:lstStyle>
          <a:p>
            <a:fld id="{83046199-50FD-4DB3-8B19-09263B75C44D}" type="slidenum">
              <a:rPr lang="nb-NO" altLang="nb-NO"/>
              <a:pPr/>
              <a:t>‹#›</a:t>
            </a:fld>
            <a:endParaRPr lang="nb-NO" altLang="nb-NO"/>
          </a:p>
        </p:txBody>
      </p:sp>
    </p:spTree>
    <p:extLst>
      <p:ext uri="{BB962C8B-B14F-4D97-AF65-F5344CB8AC3E}">
        <p14:creationId xmlns:p14="http://schemas.microsoft.com/office/powerpoint/2010/main" val="2493622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4" name="Rektangel 3"/>
          <p:cNvSpPr/>
          <p:nvPr userDrawn="1"/>
        </p:nvSpPr>
        <p:spPr>
          <a:xfrm>
            <a:off x="0" y="0"/>
            <a:ext cx="9144000" cy="6858000"/>
          </a:xfrm>
          <a:prstGeom prst="rect">
            <a:avLst/>
          </a:prstGeom>
          <a:gradFill>
            <a:gsLst>
              <a:gs pos="0">
                <a:schemeClr val="bg1">
                  <a:lumMod val="50000"/>
                </a:schemeClr>
              </a:gs>
              <a:gs pos="100000">
                <a:schemeClr val="bg1">
                  <a:lumMod val="7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b-NO"/>
          </a:p>
        </p:txBody>
      </p:sp>
      <p:pic>
        <p:nvPicPr>
          <p:cNvPr id="5" name="Bilde 11" descr="part-03.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53288" y="215900"/>
            <a:ext cx="1579562"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e 12" descr="part-02.png"/>
          <p:cNvPicPr>
            <a:picLocks noChangeAspect="1"/>
          </p:cNvPicPr>
          <p:nvPr userDrawn="1"/>
        </p:nvPicPr>
        <p:blipFill>
          <a:blip r:embed="rId3">
            <a:extLst>
              <a:ext uri="{28A0092B-C50C-407E-A947-70E740481C1C}">
                <a14:useLocalDpi xmlns:a14="http://schemas.microsoft.com/office/drawing/2010/main" val="0"/>
              </a:ext>
            </a:extLst>
          </a:blip>
          <a:srcRect l="22531"/>
          <a:stretch>
            <a:fillRect/>
          </a:stretch>
        </p:blipFill>
        <p:spPr bwMode="auto">
          <a:xfrm>
            <a:off x="0" y="560388"/>
            <a:ext cx="2890838"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tel 1"/>
          <p:cNvSpPr>
            <a:spLocks noGrp="1"/>
          </p:cNvSpPr>
          <p:nvPr>
            <p:ph type="title"/>
          </p:nvPr>
        </p:nvSpPr>
        <p:spPr>
          <a:xfrm>
            <a:off x="2888253" y="2351610"/>
            <a:ext cx="5830887" cy="781003"/>
          </a:xfrm>
        </p:spPr>
        <p:txBody>
          <a:bodyPr anchor="t">
            <a:noAutofit/>
          </a:bodyPr>
          <a:lstStyle>
            <a:lvl1pPr algn="l">
              <a:defRPr sz="5000" b="1" cap="all">
                <a:solidFill>
                  <a:schemeClr val="tx1">
                    <a:lumMod val="85000"/>
                    <a:lumOff val="15000"/>
                  </a:schemeClr>
                </a:solidFill>
              </a:defRPr>
            </a:lvl1pPr>
          </a:lstStyle>
          <a:p>
            <a:r>
              <a:rPr lang="nb-NO" dirty="0" smtClean="0"/>
              <a:t>Klikk for å redigere tittelstil</a:t>
            </a:r>
            <a:endParaRPr lang="nb-NO" dirty="0"/>
          </a:p>
        </p:txBody>
      </p:sp>
      <p:sp>
        <p:nvSpPr>
          <p:cNvPr id="3" name="Plassholder for tekst 2"/>
          <p:cNvSpPr>
            <a:spLocks noGrp="1"/>
          </p:cNvSpPr>
          <p:nvPr>
            <p:ph type="body" idx="1"/>
          </p:nvPr>
        </p:nvSpPr>
        <p:spPr>
          <a:xfrm>
            <a:off x="2933613" y="3982235"/>
            <a:ext cx="5457789" cy="747168"/>
          </a:xfrm>
        </p:spPr>
        <p:txBody>
          <a:bodyPr anchor="b"/>
          <a:lstStyle>
            <a:lvl1pPr marL="0" indent="0">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dirty="0" smtClean="0"/>
              <a:t>Klikk for å redigere tekststiler i malen</a:t>
            </a:r>
          </a:p>
        </p:txBody>
      </p:sp>
    </p:spTree>
    <p:extLst>
      <p:ext uri="{BB962C8B-B14F-4D97-AF65-F5344CB8AC3E}">
        <p14:creationId xmlns:p14="http://schemas.microsoft.com/office/powerpoint/2010/main" val="3573466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3"/>
          <p:cNvSpPr>
            <a:spLocks noGrp="1"/>
          </p:cNvSpPr>
          <p:nvPr>
            <p:ph type="dt" sz="half" idx="10"/>
          </p:nvPr>
        </p:nvSpPr>
        <p:spPr/>
        <p:txBody>
          <a:bodyPr/>
          <a:lstStyle>
            <a:lvl1pPr>
              <a:defRPr/>
            </a:lvl1pPr>
          </a:lstStyle>
          <a:p>
            <a:pPr>
              <a:defRPr/>
            </a:pPr>
            <a:fld id="{F892957A-D627-4083-9539-FA1F5B51D704}" type="datetimeFigureOut">
              <a:rPr lang="nb-NO"/>
              <a:pPr>
                <a:defRPr/>
              </a:pPr>
              <a:t>22.10.2018</a:t>
            </a:fld>
            <a:endParaRPr lang="nb-NO"/>
          </a:p>
        </p:txBody>
      </p:sp>
      <p:sp>
        <p:nvSpPr>
          <p:cNvPr id="6" name="Plassholder for bunntekst 4"/>
          <p:cNvSpPr>
            <a:spLocks noGrp="1"/>
          </p:cNvSpPr>
          <p:nvPr>
            <p:ph type="ftr" sz="quarter" idx="11"/>
          </p:nvPr>
        </p:nvSpPr>
        <p:spPr/>
        <p:txBody>
          <a:bodyPr/>
          <a:lstStyle>
            <a:lvl1pPr>
              <a:defRPr/>
            </a:lvl1pPr>
          </a:lstStyle>
          <a:p>
            <a:pPr>
              <a:defRPr/>
            </a:pPr>
            <a:endParaRPr lang="nb-NO"/>
          </a:p>
        </p:txBody>
      </p:sp>
      <p:sp>
        <p:nvSpPr>
          <p:cNvPr id="7" name="Plassholder for lysbildenummer 5"/>
          <p:cNvSpPr>
            <a:spLocks noGrp="1"/>
          </p:cNvSpPr>
          <p:nvPr>
            <p:ph type="sldNum" sz="quarter" idx="12"/>
          </p:nvPr>
        </p:nvSpPr>
        <p:spPr/>
        <p:txBody>
          <a:bodyPr/>
          <a:lstStyle>
            <a:lvl1pPr>
              <a:defRPr/>
            </a:lvl1pPr>
          </a:lstStyle>
          <a:p>
            <a:fld id="{357EEA2C-634D-40FD-9A38-7C2F1860F78E}" type="slidenum">
              <a:rPr lang="nb-NO" altLang="nb-NO"/>
              <a:pPr/>
              <a:t>‹#›</a:t>
            </a:fld>
            <a:endParaRPr lang="nb-NO" altLang="nb-NO"/>
          </a:p>
        </p:txBody>
      </p:sp>
    </p:spTree>
    <p:extLst>
      <p:ext uri="{BB962C8B-B14F-4D97-AF65-F5344CB8AC3E}">
        <p14:creationId xmlns:p14="http://schemas.microsoft.com/office/powerpoint/2010/main" val="346576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3"/>
          <p:cNvSpPr>
            <a:spLocks noGrp="1"/>
          </p:cNvSpPr>
          <p:nvPr>
            <p:ph type="dt" sz="half" idx="10"/>
          </p:nvPr>
        </p:nvSpPr>
        <p:spPr/>
        <p:txBody>
          <a:bodyPr/>
          <a:lstStyle>
            <a:lvl1pPr>
              <a:defRPr/>
            </a:lvl1pPr>
          </a:lstStyle>
          <a:p>
            <a:pPr>
              <a:defRPr/>
            </a:pPr>
            <a:fld id="{E72A5CAF-8619-4FCC-9457-48295112E78C}" type="datetimeFigureOut">
              <a:rPr lang="nb-NO"/>
              <a:pPr>
                <a:defRPr/>
              </a:pPr>
              <a:t>22.10.2018</a:t>
            </a:fld>
            <a:endParaRPr lang="nb-NO"/>
          </a:p>
        </p:txBody>
      </p:sp>
      <p:sp>
        <p:nvSpPr>
          <p:cNvPr id="8" name="Plassholder for bunntekst 4"/>
          <p:cNvSpPr>
            <a:spLocks noGrp="1"/>
          </p:cNvSpPr>
          <p:nvPr>
            <p:ph type="ftr" sz="quarter" idx="11"/>
          </p:nvPr>
        </p:nvSpPr>
        <p:spPr/>
        <p:txBody>
          <a:bodyPr/>
          <a:lstStyle>
            <a:lvl1pPr>
              <a:defRPr/>
            </a:lvl1pPr>
          </a:lstStyle>
          <a:p>
            <a:pPr>
              <a:defRPr/>
            </a:pPr>
            <a:endParaRPr lang="nb-NO"/>
          </a:p>
        </p:txBody>
      </p:sp>
      <p:sp>
        <p:nvSpPr>
          <p:cNvPr id="9" name="Plassholder for lysbildenummer 5"/>
          <p:cNvSpPr>
            <a:spLocks noGrp="1"/>
          </p:cNvSpPr>
          <p:nvPr>
            <p:ph type="sldNum" sz="quarter" idx="12"/>
          </p:nvPr>
        </p:nvSpPr>
        <p:spPr/>
        <p:txBody>
          <a:bodyPr/>
          <a:lstStyle>
            <a:lvl1pPr>
              <a:defRPr/>
            </a:lvl1pPr>
          </a:lstStyle>
          <a:p>
            <a:fld id="{6D32664A-948E-4AFD-B4C6-9E56F6ED6FD1}" type="slidenum">
              <a:rPr lang="nb-NO" altLang="nb-NO"/>
              <a:pPr/>
              <a:t>‹#›</a:t>
            </a:fld>
            <a:endParaRPr lang="nb-NO" altLang="nb-NO"/>
          </a:p>
        </p:txBody>
      </p:sp>
    </p:spTree>
    <p:extLst>
      <p:ext uri="{BB962C8B-B14F-4D97-AF65-F5344CB8AC3E}">
        <p14:creationId xmlns:p14="http://schemas.microsoft.com/office/powerpoint/2010/main" val="1439833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3"/>
          <p:cNvSpPr>
            <a:spLocks noGrp="1"/>
          </p:cNvSpPr>
          <p:nvPr>
            <p:ph type="dt" sz="half" idx="10"/>
          </p:nvPr>
        </p:nvSpPr>
        <p:spPr/>
        <p:txBody>
          <a:bodyPr/>
          <a:lstStyle>
            <a:lvl1pPr>
              <a:defRPr/>
            </a:lvl1pPr>
          </a:lstStyle>
          <a:p>
            <a:pPr>
              <a:defRPr/>
            </a:pPr>
            <a:fld id="{B445A8F4-2539-42F5-9047-8B9A124641AD}" type="datetimeFigureOut">
              <a:rPr lang="nb-NO"/>
              <a:pPr>
                <a:defRPr/>
              </a:pPr>
              <a:t>22.10.2018</a:t>
            </a:fld>
            <a:endParaRPr lang="nb-NO"/>
          </a:p>
        </p:txBody>
      </p:sp>
      <p:sp>
        <p:nvSpPr>
          <p:cNvPr id="4" name="Plassholder for bunntekst 4"/>
          <p:cNvSpPr>
            <a:spLocks noGrp="1"/>
          </p:cNvSpPr>
          <p:nvPr>
            <p:ph type="ftr" sz="quarter" idx="11"/>
          </p:nvPr>
        </p:nvSpPr>
        <p:spPr/>
        <p:txBody>
          <a:bodyPr/>
          <a:lstStyle>
            <a:lvl1pPr>
              <a:defRPr/>
            </a:lvl1pPr>
          </a:lstStyle>
          <a:p>
            <a:pPr>
              <a:defRPr/>
            </a:pPr>
            <a:endParaRPr lang="nb-NO"/>
          </a:p>
        </p:txBody>
      </p:sp>
      <p:sp>
        <p:nvSpPr>
          <p:cNvPr id="5" name="Plassholder for lysbildenummer 5"/>
          <p:cNvSpPr>
            <a:spLocks noGrp="1"/>
          </p:cNvSpPr>
          <p:nvPr>
            <p:ph type="sldNum" sz="quarter" idx="12"/>
          </p:nvPr>
        </p:nvSpPr>
        <p:spPr/>
        <p:txBody>
          <a:bodyPr/>
          <a:lstStyle>
            <a:lvl1pPr>
              <a:defRPr/>
            </a:lvl1pPr>
          </a:lstStyle>
          <a:p>
            <a:fld id="{1F11F201-A750-4ABF-9D6E-B3F1BF34674C}" type="slidenum">
              <a:rPr lang="nb-NO" altLang="nb-NO"/>
              <a:pPr/>
              <a:t>‹#›</a:t>
            </a:fld>
            <a:endParaRPr lang="nb-NO" altLang="nb-NO"/>
          </a:p>
        </p:txBody>
      </p:sp>
    </p:spTree>
    <p:extLst>
      <p:ext uri="{BB962C8B-B14F-4D97-AF65-F5344CB8AC3E}">
        <p14:creationId xmlns:p14="http://schemas.microsoft.com/office/powerpoint/2010/main" val="3687385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3"/>
          <p:cNvSpPr>
            <a:spLocks noGrp="1"/>
          </p:cNvSpPr>
          <p:nvPr>
            <p:ph type="dt" sz="half" idx="10"/>
          </p:nvPr>
        </p:nvSpPr>
        <p:spPr/>
        <p:txBody>
          <a:bodyPr/>
          <a:lstStyle>
            <a:lvl1pPr>
              <a:defRPr/>
            </a:lvl1pPr>
          </a:lstStyle>
          <a:p>
            <a:pPr>
              <a:defRPr/>
            </a:pPr>
            <a:fld id="{9C8B23A8-F9C6-43E8-916D-FEF60B34F9D0}" type="datetimeFigureOut">
              <a:rPr lang="nb-NO"/>
              <a:pPr>
                <a:defRPr/>
              </a:pPr>
              <a:t>22.10.2018</a:t>
            </a:fld>
            <a:endParaRPr lang="nb-NO"/>
          </a:p>
        </p:txBody>
      </p:sp>
      <p:sp>
        <p:nvSpPr>
          <p:cNvPr id="3" name="Plassholder for bunntekst 4"/>
          <p:cNvSpPr>
            <a:spLocks noGrp="1"/>
          </p:cNvSpPr>
          <p:nvPr>
            <p:ph type="ftr" sz="quarter" idx="11"/>
          </p:nvPr>
        </p:nvSpPr>
        <p:spPr/>
        <p:txBody>
          <a:bodyPr/>
          <a:lstStyle>
            <a:lvl1pPr>
              <a:defRPr/>
            </a:lvl1pPr>
          </a:lstStyle>
          <a:p>
            <a:pPr>
              <a:defRPr/>
            </a:pPr>
            <a:endParaRPr lang="nb-NO"/>
          </a:p>
        </p:txBody>
      </p:sp>
      <p:sp>
        <p:nvSpPr>
          <p:cNvPr id="4" name="Plassholder for lysbildenummer 5"/>
          <p:cNvSpPr>
            <a:spLocks noGrp="1"/>
          </p:cNvSpPr>
          <p:nvPr>
            <p:ph type="sldNum" sz="quarter" idx="12"/>
          </p:nvPr>
        </p:nvSpPr>
        <p:spPr/>
        <p:txBody>
          <a:bodyPr/>
          <a:lstStyle>
            <a:lvl1pPr>
              <a:defRPr/>
            </a:lvl1pPr>
          </a:lstStyle>
          <a:p>
            <a:fld id="{3B21732E-B67A-42A0-A88D-47777B3913F0}" type="slidenum">
              <a:rPr lang="nb-NO" altLang="nb-NO"/>
              <a:pPr/>
              <a:t>‹#›</a:t>
            </a:fld>
            <a:endParaRPr lang="nb-NO" altLang="nb-NO"/>
          </a:p>
        </p:txBody>
      </p:sp>
    </p:spTree>
    <p:extLst>
      <p:ext uri="{BB962C8B-B14F-4D97-AF65-F5344CB8AC3E}">
        <p14:creationId xmlns:p14="http://schemas.microsoft.com/office/powerpoint/2010/main" val="313460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3"/>
          <p:cNvSpPr>
            <a:spLocks noGrp="1"/>
          </p:cNvSpPr>
          <p:nvPr>
            <p:ph type="dt" sz="half" idx="10"/>
          </p:nvPr>
        </p:nvSpPr>
        <p:spPr/>
        <p:txBody>
          <a:bodyPr/>
          <a:lstStyle>
            <a:lvl1pPr>
              <a:defRPr/>
            </a:lvl1pPr>
          </a:lstStyle>
          <a:p>
            <a:pPr>
              <a:defRPr/>
            </a:pPr>
            <a:fld id="{A9FEDE7E-1C21-4C28-9869-F70D892ED5BC}" type="datetimeFigureOut">
              <a:rPr lang="nb-NO"/>
              <a:pPr>
                <a:defRPr/>
              </a:pPr>
              <a:t>22.10.2018</a:t>
            </a:fld>
            <a:endParaRPr lang="nb-NO"/>
          </a:p>
        </p:txBody>
      </p:sp>
      <p:sp>
        <p:nvSpPr>
          <p:cNvPr id="6" name="Plassholder for bunntekst 4"/>
          <p:cNvSpPr>
            <a:spLocks noGrp="1"/>
          </p:cNvSpPr>
          <p:nvPr>
            <p:ph type="ftr" sz="quarter" idx="11"/>
          </p:nvPr>
        </p:nvSpPr>
        <p:spPr/>
        <p:txBody>
          <a:bodyPr/>
          <a:lstStyle>
            <a:lvl1pPr>
              <a:defRPr/>
            </a:lvl1pPr>
          </a:lstStyle>
          <a:p>
            <a:pPr>
              <a:defRPr/>
            </a:pPr>
            <a:endParaRPr lang="nb-NO"/>
          </a:p>
        </p:txBody>
      </p:sp>
      <p:sp>
        <p:nvSpPr>
          <p:cNvPr id="7" name="Plassholder for lysbildenummer 5"/>
          <p:cNvSpPr>
            <a:spLocks noGrp="1"/>
          </p:cNvSpPr>
          <p:nvPr>
            <p:ph type="sldNum" sz="quarter" idx="12"/>
          </p:nvPr>
        </p:nvSpPr>
        <p:spPr/>
        <p:txBody>
          <a:bodyPr/>
          <a:lstStyle>
            <a:lvl1pPr>
              <a:defRPr/>
            </a:lvl1pPr>
          </a:lstStyle>
          <a:p>
            <a:fld id="{C4697A55-D275-45AD-9239-7F3B7130C28F}" type="slidenum">
              <a:rPr lang="nb-NO" altLang="nb-NO"/>
              <a:pPr/>
              <a:t>‹#›</a:t>
            </a:fld>
            <a:endParaRPr lang="nb-NO" altLang="nb-NO"/>
          </a:p>
        </p:txBody>
      </p:sp>
    </p:spTree>
    <p:extLst>
      <p:ext uri="{BB962C8B-B14F-4D97-AF65-F5344CB8AC3E}">
        <p14:creationId xmlns:p14="http://schemas.microsoft.com/office/powerpoint/2010/main" val="2925708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emf"/><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Bilde 10"/>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554163"/>
            <a:ext cx="3017838"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Plassholder for tittel 1"/>
          <p:cNvSpPr>
            <a:spLocks noGrp="1"/>
          </p:cNvSpPr>
          <p:nvPr>
            <p:ph type="title"/>
          </p:nvPr>
        </p:nvSpPr>
        <p:spPr bwMode="auto">
          <a:xfrm>
            <a:off x="457200" y="274638"/>
            <a:ext cx="82296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smtClean="0"/>
              <a:t>Klikk for å redigere tittelstil</a:t>
            </a:r>
          </a:p>
        </p:txBody>
      </p:sp>
      <p:sp>
        <p:nvSpPr>
          <p:cNvPr id="1028" name="Plassholder for tekst 2"/>
          <p:cNvSpPr>
            <a:spLocks noGrp="1"/>
          </p:cNvSpPr>
          <p:nvPr>
            <p:ph type="body" idx="1"/>
          </p:nvPr>
        </p:nvSpPr>
        <p:spPr bwMode="auto">
          <a:xfrm>
            <a:off x="457200" y="1316038"/>
            <a:ext cx="8229600"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smtClean="0"/>
              <a:t>Klikk for å redigere tekststiler i malen</a:t>
            </a:r>
          </a:p>
          <a:p>
            <a:pPr lvl="1"/>
            <a:r>
              <a:rPr lang="nb-NO" altLang="nb-NO" smtClean="0"/>
              <a:t>Andre nivå</a:t>
            </a:r>
          </a:p>
          <a:p>
            <a:pPr lvl="2"/>
            <a:r>
              <a:rPr lang="nb-NO" altLang="nb-NO" smtClean="0"/>
              <a:t>Tredje nivå</a:t>
            </a:r>
          </a:p>
          <a:p>
            <a:pPr lvl="3"/>
            <a:r>
              <a:rPr lang="nb-NO" altLang="nb-NO" smtClean="0"/>
              <a:t>Fjerde nivå</a:t>
            </a:r>
          </a:p>
          <a:p>
            <a:pPr lvl="4"/>
            <a:r>
              <a:rPr lang="nb-NO" altLang="nb-NO" smtClean="0"/>
              <a:t>Femte nivå</a:t>
            </a:r>
          </a:p>
        </p:txBody>
      </p:sp>
      <p:sp>
        <p:nvSpPr>
          <p:cNvPr id="4" name="Plassholder for dato 3"/>
          <p:cNvSpPr>
            <a:spLocks noGrp="1"/>
          </p:cNvSpPr>
          <p:nvPr>
            <p:ph type="dt" sz="half" idx="2"/>
          </p:nvPr>
        </p:nvSpPr>
        <p:spPr>
          <a:xfrm>
            <a:off x="477838" y="6305550"/>
            <a:ext cx="16129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65467064-3E80-4DF1-9DA8-CE9EDE127CE4}" type="datetimeFigureOut">
              <a:rPr lang="nb-NO"/>
              <a:pPr>
                <a:defRPr/>
              </a:pPr>
              <a:t>22.10.2018</a:t>
            </a:fld>
            <a:endParaRPr lang="nb-NO"/>
          </a:p>
        </p:txBody>
      </p:sp>
      <p:sp>
        <p:nvSpPr>
          <p:cNvPr id="5" name="Plassholder for bunntekst 4"/>
          <p:cNvSpPr>
            <a:spLocks noGrp="1"/>
          </p:cNvSpPr>
          <p:nvPr>
            <p:ph type="ftr" sz="quarter" idx="3"/>
          </p:nvPr>
        </p:nvSpPr>
        <p:spPr>
          <a:xfrm>
            <a:off x="2457450" y="6305550"/>
            <a:ext cx="2392363"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nb-NO"/>
          </a:p>
        </p:txBody>
      </p:sp>
      <p:sp>
        <p:nvSpPr>
          <p:cNvPr id="6" name="Plassholder for lysbildenummer 5"/>
          <p:cNvSpPr>
            <a:spLocks noGrp="1"/>
          </p:cNvSpPr>
          <p:nvPr>
            <p:ph type="sldNum" sz="quarter" idx="4"/>
          </p:nvPr>
        </p:nvSpPr>
        <p:spPr>
          <a:xfrm>
            <a:off x="5232400" y="6305550"/>
            <a:ext cx="128746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E6A3DE5B-5907-4E56-BCD1-808F7AF970C9}" type="slidenum">
              <a:rPr lang="nb-NO" altLang="nb-NO"/>
              <a:pPr/>
              <a:t>‹#›</a:t>
            </a:fld>
            <a:endParaRPr lang="nb-NO" altLang="nb-NO"/>
          </a:p>
        </p:txBody>
      </p:sp>
      <p:pic>
        <p:nvPicPr>
          <p:cNvPr id="1032" name="Bilde 7"/>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57200" y="838200"/>
            <a:ext cx="822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Bilde 8"/>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383463" y="6178550"/>
            <a:ext cx="13366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8" r:id="rId1"/>
    <p:sldLayoutId id="2147483699" r:id="rId2"/>
    <p:sldLayoutId id="2147483680" r:id="rId3"/>
    <p:sldLayoutId id="214748370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defTabSz="457200" rtl="0" fontAlgn="base">
        <a:spcBef>
          <a:spcPct val="0"/>
        </a:spcBef>
        <a:spcAft>
          <a:spcPct val="0"/>
        </a:spcAft>
        <a:defRPr sz="4400" kern="1200">
          <a:solidFill>
            <a:schemeClr val="tx1"/>
          </a:solidFill>
          <a:latin typeface="+mj-lt"/>
          <a:ea typeface="+mj-ea"/>
          <a:cs typeface="+mj-cs"/>
        </a:defRPr>
      </a:lvl1pPr>
      <a:lvl2pPr algn="l" defTabSz="457200" rtl="0" fontAlgn="base">
        <a:spcBef>
          <a:spcPct val="0"/>
        </a:spcBef>
        <a:spcAft>
          <a:spcPct val="0"/>
        </a:spcAft>
        <a:defRPr sz="4400">
          <a:solidFill>
            <a:schemeClr val="tx1"/>
          </a:solidFill>
          <a:latin typeface="Calibri" panose="020F0502020204030204" pitchFamily="34" charset="0"/>
        </a:defRPr>
      </a:lvl2pPr>
      <a:lvl3pPr algn="l" defTabSz="457200" rtl="0" fontAlgn="base">
        <a:spcBef>
          <a:spcPct val="0"/>
        </a:spcBef>
        <a:spcAft>
          <a:spcPct val="0"/>
        </a:spcAft>
        <a:defRPr sz="4400">
          <a:solidFill>
            <a:schemeClr val="tx1"/>
          </a:solidFill>
          <a:latin typeface="Calibri" panose="020F0502020204030204" pitchFamily="34" charset="0"/>
        </a:defRPr>
      </a:lvl3pPr>
      <a:lvl4pPr algn="l" defTabSz="457200" rtl="0" fontAlgn="base">
        <a:spcBef>
          <a:spcPct val="0"/>
        </a:spcBef>
        <a:spcAft>
          <a:spcPct val="0"/>
        </a:spcAft>
        <a:defRPr sz="4400">
          <a:solidFill>
            <a:schemeClr val="tx1"/>
          </a:solidFill>
          <a:latin typeface="Calibri" panose="020F0502020204030204" pitchFamily="34" charset="0"/>
        </a:defRPr>
      </a:lvl4pPr>
      <a:lvl5pPr algn="l" defTabSz="457200" rtl="0" fontAlgn="base">
        <a:spcBef>
          <a:spcPct val="0"/>
        </a:spcBef>
        <a:spcAft>
          <a:spcPct val="0"/>
        </a:spcAft>
        <a:defRPr sz="4400">
          <a:solidFill>
            <a:schemeClr val="tx1"/>
          </a:solidFill>
          <a:latin typeface="Calibri" panose="020F0502020204030204" pitchFamily="34" charset="0"/>
        </a:defRPr>
      </a:lvl5pPr>
      <a:lvl6pPr marL="457200" algn="l" defTabSz="457200" rtl="0" fontAlgn="base">
        <a:spcBef>
          <a:spcPct val="0"/>
        </a:spcBef>
        <a:spcAft>
          <a:spcPct val="0"/>
        </a:spcAft>
        <a:defRPr sz="4400">
          <a:solidFill>
            <a:schemeClr val="tx1"/>
          </a:solidFill>
          <a:latin typeface="Calibri" panose="020F0502020204030204" pitchFamily="34" charset="0"/>
        </a:defRPr>
      </a:lvl6pPr>
      <a:lvl7pPr marL="914400" algn="l" defTabSz="457200" rtl="0" fontAlgn="base">
        <a:spcBef>
          <a:spcPct val="0"/>
        </a:spcBef>
        <a:spcAft>
          <a:spcPct val="0"/>
        </a:spcAft>
        <a:defRPr sz="4400">
          <a:solidFill>
            <a:schemeClr val="tx1"/>
          </a:solidFill>
          <a:latin typeface="Calibri" panose="020F0502020204030204" pitchFamily="34" charset="0"/>
        </a:defRPr>
      </a:lvl7pPr>
      <a:lvl8pPr marL="1371600" algn="l" defTabSz="457200" rtl="0" fontAlgn="base">
        <a:spcBef>
          <a:spcPct val="0"/>
        </a:spcBef>
        <a:spcAft>
          <a:spcPct val="0"/>
        </a:spcAft>
        <a:defRPr sz="4400">
          <a:solidFill>
            <a:schemeClr val="tx1"/>
          </a:solidFill>
          <a:latin typeface="Calibri" panose="020F0502020204030204" pitchFamily="34" charset="0"/>
        </a:defRPr>
      </a:lvl8pPr>
      <a:lvl9pPr marL="1828800" algn="l"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Plassholder for tittel 1"/>
          <p:cNvSpPr>
            <a:spLocks noGrp="1"/>
          </p:cNvSpPr>
          <p:nvPr>
            <p:ph type="title"/>
          </p:nvPr>
        </p:nvSpPr>
        <p:spPr bwMode="auto">
          <a:xfrm>
            <a:off x="457200" y="274638"/>
            <a:ext cx="82296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smtClean="0"/>
              <a:t>Klikk for å redigere tittelstil</a:t>
            </a:r>
          </a:p>
        </p:txBody>
      </p:sp>
      <p:sp>
        <p:nvSpPr>
          <p:cNvPr id="2051" name="Plassholder for tekst 2"/>
          <p:cNvSpPr>
            <a:spLocks noGrp="1"/>
          </p:cNvSpPr>
          <p:nvPr>
            <p:ph type="body" idx="1"/>
          </p:nvPr>
        </p:nvSpPr>
        <p:spPr bwMode="auto">
          <a:xfrm>
            <a:off x="457200" y="1316038"/>
            <a:ext cx="8229600"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smtClean="0"/>
              <a:t>Klikk for å redigere tekststiler i malen</a:t>
            </a:r>
          </a:p>
          <a:p>
            <a:pPr lvl="1"/>
            <a:r>
              <a:rPr lang="nb-NO" altLang="nb-NO" smtClean="0"/>
              <a:t>Andre nivå</a:t>
            </a:r>
          </a:p>
          <a:p>
            <a:pPr lvl="2"/>
            <a:r>
              <a:rPr lang="nb-NO" altLang="nb-NO" smtClean="0"/>
              <a:t>Tredje nivå</a:t>
            </a:r>
          </a:p>
          <a:p>
            <a:pPr lvl="3"/>
            <a:r>
              <a:rPr lang="nb-NO" altLang="nb-NO" smtClean="0"/>
              <a:t>Fjerde nivå</a:t>
            </a:r>
          </a:p>
          <a:p>
            <a:pPr lvl="4"/>
            <a:r>
              <a:rPr lang="nb-NO" altLang="nb-NO" smtClean="0"/>
              <a:t>Femte nivå</a:t>
            </a:r>
          </a:p>
        </p:txBody>
      </p:sp>
      <p:sp>
        <p:nvSpPr>
          <p:cNvPr id="4" name="Plassholder for dato 3"/>
          <p:cNvSpPr>
            <a:spLocks noGrp="1"/>
          </p:cNvSpPr>
          <p:nvPr>
            <p:ph type="dt" sz="half" idx="2"/>
          </p:nvPr>
        </p:nvSpPr>
        <p:spPr>
          <a:xfrm>
            <a:off x="477838" y="6305550"/>
            <a:ext cx="16129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cs typeface="+mn-cs"/>
              </a:defRPr>
            </a:lvl1pPr>
          </a:lstStyle>
          <a:p>
            <a:pPr>
              <a:defRPr/>
            </a:pPr>
            <a:fld id="{C92E98F0-5C3D-422E-9F8B-769DCB45081A}" type="datetimeFigureOut">
              <a:rPr lang="nb-NO"/>
              <a:pPr>
                <a:defRPr/>
              </a:pPr>
              <a:t>22.10.2018</a:t>
            </a:fld>
            <a:endParaRPr lang="nb-NO"/>
          </a:p>
        </p:txBody>
      </p:sp>
      <p:sp>
        <p:nvSpPr>
          <p:cNvPr id="5" name="Plassholder for bunntekst 4"/>
          <p:cNvSpPr>
            <a:spLocks noGrp="1"/>
          </p:cNvSpPr>
          <p:nvPr>
            <p:ph type="ftr" sz="quarter" idx="3"/>
          </p:nvPr>
        </p:nvSpPr>
        <p:spPr>
          <a:xfrm>
            <a:off x="2457450" y="6305550"/>
            <a:ext cx="2392363"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nb-NO"/>
          </a:p>
        </p:txBody>
      </p:sp>
      <p:sp>
        <p:nvSpPr>
          <p:cNvPr id="6" name="Plassholder for lysbildenummer 5"/>
          <p:cNvSpPr>
            <a:spLocks noGrp="1"/>
          </p:cNvSpPr>
          <p:nvPr>
            <p:ph type="sldNum" sz="quarter" idx="4"/>
          </p:nvPr>
        </p:nvSpPr>
        <p:spPr>
          <a:xfrm>
            <a:off x="5232400" y="6305550"/>
            <a:ext cx="128746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96274225-6935-49A2-8F67-3C20E6686EC1}" type="slidenum">
              <a:rPr lang="nb-NO" altLang="nb-NO"/>
              <a:pPr/>
              <a:t>‹#›</a:t>
            </a:fld>
            <a:endParaRPr lang="nb-NO" altLang="nb-NO"/>
          </a:p>
        </p:txBody>
      </p:sp>
      <p:pic>
        <p:nvPicPr>
          <p:cNvPr id="2055" name="Bilde 7"/>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57200" y="838200"/>
            <a:ext cx="822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Bilde 8"/>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383463" y="6178550"/>
            <a:ext cx="13366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1" r:id="rId1"/>
    <p:sldLayoutId id="2147483702" r:id="rId2"/>
    <p:sldLayoutId id="2147483689" r:id="rId3"/>
    <p:sldLayoutId id="2147483703"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457200" rtl="0" fontAlgn="base">
        <a:spcBef>
          <a:spcPct val="0"/>
        </a:spcBef>
        <a:spcAft>
          <a:spcPct val="0"/>
        </a:spcAft>
        <a:defRPr sz="4400" kern="1200">
          <a:solidFill>
            <a:schemeClr val="tx1"/>
          </a:solidFill>
          <a:latin typeface="+mj-lt"/>
          <a:ea typeface="+mj-ea"/>
          <a:cs typeface="+mj-cs"/>
        </a:defRPr>
      </a:lvl1pPr>
      <a:lvl2pPr algn="l" defTabSz="457200" rtl="0" fontAlgn="base">
        <a:spcBef>
          <a:spcPct val="0"/>
        </a:spcBef>
        <a:spcAft>
          <a:spcPct val="0"/>
        </a:spcAft>
        <a:defRPr sz="4400">
          <a:solidFill>
            <a:schemeClr val="tx1"/>
          </a:solidFill>
          <a:latin typeface="Calibri" panose="020F0502020204030204" pitchFamily="34" charset="0"/>
        </a:defRPr>
      </a:lvl2pPr>
      <a:lvl3pPr algn="l" defTabSz="457200" rtl="0" fontAlgn="base">
        <a:spcBef>
          <a:spcPct val="0"/>
        </a:spcBef>
        <a:spcAft>
          <a:spcPct val="0"/>
        </a:spcAft>
        <a:defRPr sz="4400">
          <a:solidFill>
            <a:schemeClr val="tx1"/>
          </a:solidFill>
          <a:latin typeface="Calibri" panose="020F0502020204030204" pitchFamily="34" charset="0"/>
        </a:defRPr>
      </a:lvl3pPr>
      <a:lvl4pPr algn="l" defTabSz="457200" rtl="0" fontAlgn="base">
        <a:spcBef>
          <a:spcPct val="0"/>
        </a:spcBef>
        <a:spcAft>
          <a:spcPct val="0"/>
        </a:spcAft>
        <a:defRPr sz="4400">
          <a:solidFill>
            <a:schemeClr val="tx1"/>
          </a:solidFill>
          <a:latin typeface="Calibri" panose="020F0502020204030204" pitchFamily="34" charset="0"/>
        </a:defRPr>
      </a:lvl4pPr>
      <a:lvl5pPr algn="l" defTabSz="457200" rtl="0" fontAlgn="base">
        <a:spcBef>
          <a:spcPct val="0"/>
        </a:spcBef>
        <a:spcAft>
          <a:spcPct val="0"/>
        </a:spcAft>
        <a:defRPr sz="4400">
          <a:solidFill>
            <a:schemeClr val="tx1"/>
          </a:solidFill>
          <a:latin typeface="Calibri" panose="020F0502020204030204" pitchFamily="34" charset="0"/>
        </a:defRPr>
      </a:lvl5pPr>
      <a:lvl6pPr marL="457200" algn="l" defTabSz="457200" rtl="0" fontAlgn="base">
        <a:spcBef>
          <a:spcPct val="0"/>
        </a:spcBef>
        <a:spcAft>
          <a:spcPct val="0"/>
        </a:spcAft>
        <a:defRPr sz="4400">
          <a:solidFill>
            <a:schemeClr val="tx1"/>
          </a:solidFill>
          <a:latin typeface="Calibri" panose="020F0502020204030204" pitchFamily="34" charset="0"/>
        </a:defRPr>
      </a:lvl6pPr>
      <a:lvl7pPr marL="914400" algn="l" defTabSz="457200" rtl="0" fontAlgn="base">
        <a:spcBef>
          <a:spcPct val="0"/>
        </a:spcBef>
        <a:spcAft>
          <a:spcPct val="0"/>
        </a:spcAft>
        <a:defRPr sz="4400">
          <a:solidFill>
            <a:schemeClr val="tx1"/>
          </a:solidFill>
          <a:latin typeface="Calibri" panose="020F0502020204030204" pitchFamily="34" charset="0"/>
        </a:defRPr>
      </a:lvl7pPr>
      <a:lvl8pPr marL="1371600" algn="l" defTabSz="457200" rtl="0" fontAlgn="base">
        <a:spcBef>
          <a:spcPct val="0"/>
        </a:spcBef>
        <a:spcAft>
          <a:spcPct val="0"/>
        </a:spcAft>
        <a:defRPr sz="4400">
          <a:solidFill>
            <a:schemeClr val="tx1"/>
          </a:solidFill>
          <a:latin typeface="Calibri" panose="020F0502020204030204" pitchFamily="34" charset="0"/>
        </a:defRPr>
      </a:lvl8pPr>
      <a:lvl9pPr marL="1828800" algn="l"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hyperlink" Target="https://www.budstikka.no/utfylling-kadettangen/tore-gulli/barum-kommune/slik-planlegges-gjenbruk-av-tunnelmasser/s/5-55-611957" TargetMode="External"/><Relationship Id="rId2" Type="http://schemas.openxmlformats.org/officeDocument/2006/relationships/image" Target="../media/image19.png"/><Relationship Id="rId1" Type="http://schemas.openxmlformats.org/officeDocument/2006/relationships/slideLayout" Target="../slideLayouts/slideLayout20.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Layout" Target="../slideLayouts/slideLayout19.xml"/><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miljokommune.no/Temaoversikt/Klima/Klimasats---stotte-til-klimasatsing-i-kommunene/" TargetMode="Externa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hyperlink" Target="https://www.fylkesmannen.no/Vestfold/Miljo-og-klima/Nyheter/Massehandtering/" TargetMode="External"/><Relationship Id="rId2" Type="http://schemas.openxmlformats.org/officeDocument/2006/relationships/image" Target="../media/image33.png"/><Relationship Id="rId1" Type="http://schemas.openxmlformats.org/officeDocument/2006/relationships/slideLayout" Target="../slideLayouts/slideLayout20.xml"/><Relationship Id="rId4" Type="http://schemas.openxmlformats.org/officeDocument/2006/relationships/hyperlink" Target="https://www.fylkesmannen.no/globalassets/fm-vestfold/dokument-fmve/miljo-og-klima/forurensning/dokumenter/massehaantering/sjekkliste-massehaandtering-fylkesmannen-i-vestfold-nov-2017.pdf"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brage.bibsys.no/xmlui/bitstream/handle/11250/2493497/Jordforsk+rapport-2001-57.pdf?sequence=1&amp;isAllowed=y" TargetMode="External"/><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hyperlink" Target="http://geo.ngu.no/kart/grus_pukk/" TargetMode="External"/><Relationship Id="rId2" Type="http://schemas.openxmlformats.org/officeDocument/2006/relationships/image" Target="../media/image37.png"/><Relationship Id="rId1" Type="http://schemas.openxmlformats.org/officeDocument/2006/relationships/slideLayout" Target="../slideLayouts/slideLayout19.xml"/><Relationship Id="rId4" Type="http://schemas.openxmlformats.org/officeDocument/2006/relationships/image" Target="../media/image38.png"/></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google.no/maps/@60.5323899,4.9875445,2079a,35y,38.9t/data=!3m1!1e3?hl=no" TargetMode="External"/><Relationship Id="rId1" Type="http://schemas.openxmlformats.org/officeDocument/2006/relationships/slideLayout" Target="../slideLayouts/slideLayout19.xml"/><Relationship Id="rId4" Type="http://schemas.openxmlformats.org/officeDocument/2006/relationships/image" Target="../media/image41.png"/></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google.no/maps/@60.7053054,5.5484523,1540m/data=!3m1!1e3?hl=no" TargetMode="External"/><Relationship Id="rId1" Type="http://schemas.openxmlformats.org/officeDocument/2006/relationships/slideLayout" Target="../slideLayouts/slideLayout19.xml"/><Relationship Id="rId4" Type="http://schemas.openxmlformats.org/officeDocument/2006/relationships/image" Target="../media/image43.png"/></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google.no/maps/@60.5934534,5.4398131,420a,35y,333.94h,53.05t/data=!3m1!1e3?hl=no" TargetMode="External"/><Relationship Id="rId1" Type="http://schemas.openxmlformats.org/officeDocument/2006/relationships/slideLayout" Target="../slideLayouts/slideLayout19.xml"/><Relationship Id="rId4" Type="http://schemas.openxmlformats.org/officeDocument/2006/relationships/image" Target="../media/image45.png"/></Relationships>
</file>

<file path=ppt/slides/_rels/slide63.xml.rels><?xml version="1.0" encoding="UTF-8" standalone="yes"?>
<Relationships xmlns="http://schemas.openxmlformats.org/package/2006/relationships"><Relationship Id="rId3" Type="http://schemas.openxmlformats.org/officeDocument/2006/relationships/hyperlink" Target="https://www.google.no/maps/@60.3851368,4.9697036,1509a,35y,27.85h/data=!3m1!1e3?hl=no" TargetMode="External"/><Relationship Id="rId2" Type="http://schemas.openxmlformats.org/officeDocument/2006/relationships/image" Target="../media/image46.png"/><Relationship Id="rId1" Type="http://schemas.openxmlformats.org/officeDocument/2006/relationships/slideLayout" Target="../slideLayouts/slideLayout19.xml"/><Relationship Id="rId5" Type="http://schemas.openxmlformats.org/officeDocument/2006/relationships/image" Target="../media/image48.png"/><Relationship Id="rId4" Type="http://schemas.openxmlformats.org/officeDocument/2006/relationships/image" Target="../media/image47.png"/></Relationships>
</file>

<file path=ppt/slides/_rels/slide64.xml.rels><?xml version="1.0" encoding="UTF-8" standalone="yes"?>
<Relationships xmlns="http://schemas.openxmlformats.org/package/2006/relationships"><Relationship Id="rId3" Type="http://schemas.openxmlformats.org/officeDocument/2006/relationships/hyperlink" Target="https://www.ngu.no/emne/eksport-av-grus-og-pukk" TargetMode="External"/><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887663" y="2351088"/>
            <a:ext cx="5830887" cy="1767688"/>
          </a:xfrm>
        </p:spPr>
        <p:txBody>
          <a:bodyPr rtlCol="0"/>
          <a:lstStyle/>
          <a:p>
            <a:pPr fontAlgn="auto">
              <a:spcAft>
                <a:spcPts val="0"/>
              </a:spcAft>
              <a:defRPr/>
            </a:pPr>
            <a:r>
              <a:rPr lang="nn-NO" sz="3600" dirty="0"/>
              <a:t>Handtering av overskotsmassar </a:t>
            </a:r>
            <a:r>
              <a:rPr lang="nn-NO" sz="3600" dirty="0" smtClean="0"/>
              <a:t/>
            </a:r>
            <a:br>
              <a:rPr lang="nn-NO" sz="3600" dirty="0" smtClean="0"/>
            </a:br>
            <a:r>
              <a:rPr lang="nn-NO" sz="3600" dirty="0" smtClean="0"/>
              <a:t>i </a:t>
            </a:r>
            <a:r>
              <a:rPr lang="nn-NO" sz="3600" dirty="0"/>
              <a:t>regional planlegging </a:t>
            </a:r>
            <a:endParaRPr lang="nb-NO" sz="3600" dirty="0"/>
          </a:p>
        </p:txBody>
      </p:sp>
      <p:sp>
        <p:nvSpPr>
          <p:cNvPr id="3" name="Plassholder for tekst 2"/>
          <p:cNvSpPr>
            <a:spLocks noGrp="1"/>
          </p:cNvSpPr>
          <p:nvPr>
            <p:ph type="body" idx="1"/>
          </p:nvPr>
        </p:nvSpPr>
        <p:spPr>
          <a:xfrm>
            <a:off x="2933700" y="4283599"/>
            <a:ext cx="5457825" cy="1457244"/>
          </a:xfrm>
        </p:spPr>
        <p:txBody>
          <a:bodyPr rtlCol="0">
            <a:noAutofit/>
          </a:bodyPr>
          <a:lstStyle/>
          <a:p>
            <a:pPr fontAlgn="auto">
              <a:spcAft>
                <a:spcPts val="0"/>
              </a:spcAft>
              <a:buFont typeface="Arial"/>
              <a:buNone/>
              <a:defRPr/>
            </a:pPr>
            <a:r>
              <a:rPr lang="nb-NO" dirty="0" smtClean="0"/>
              <a:t>H1: Planprosesser og ressursforvaltning</a:t>
            </a:r>
          </a:p>
          <a:p>
            <a:pPr fontAlgn="auto">
              <a:spcAft>
                <a:spcPts val="0"/>
              </a:spcAft>
              <a:buFont typeface="Arial"/>
              <a:buNone/>
              <a:defRPr/>
            </a:pPr>
            <a:r>
              <a:rPr lang="nb-NO" dirty="0" smtClean="0"/>
              <a:t>Workshop: Samfunnsnyttig massedisponering</a:t>
            </a:r>
          </a:p>
          <a:p>
            <a:pPr fontAlgn="auto">
              <a:spcAft>
                <a:spcPts val="0"/>
              </a:spcAft>
              <a:buFont typeface="Arial"/>
              <a:buNone/>
              <a:defRPr/>
            </a:pPr>
            <a:r>
              <a:rPr lang="nb-NO" dirty="0" smtClean="0"/>
              <a:t>Bergen, 17.10.2018. </a:t>
            </a:r>
          </a:p>
          <a:p>
            <a:pPr fontAlgn="auto">
              <a:spcAft>
                <a:spcPts val="0"/>
              </a:spcAft>
              <a:buFont typeface="Arial"/>
              <a:buNone/>
              <a:defRPr/>
            </a:pPr>
            <a:r>
              <a:rPr lang="nb-NO" dirty="0" smtClean="0"/>
              <a:t>Jomar Ragnhildstveit, Hordaland fylkeskommune</a:t>
            </a:r>
            <a:endParaRPr lang="nb-NO"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p:cNvSpPr txBox="1"/>
          <p:nvPr/>
        </p:nvSpPr>
        <p:spPr>
          <a:xfrm>
            <a:off x="573491" y="5819786"/>
            <a:ext cx="6607894" cy="400110"/>
          </a:xfrm>
          <a:prstGeom prst="rect">
            <a:avLst/>
          </a:prstGeom>
          <a:solidFill>
            <a:srgbClr val="FFFFCC"/>
          </a:solidFill>
          <a:ln>
            <a:noFill/>
          </a:ln>
        </p:spPr>
        <p:txBody>
          <a:bodyPr wrap="square" rtlCol="0">
            <a:spAutoFit/>
          </a:bodyPr>
          <a:lstStyle/>
          <a:p>
            <a:r>
              <a:rPr lang="nb-NO" sz="2000" dirty="0" smtClean="0">
                <a:latin typeface="Arial" panose="020B0604020202020204" pitchFamily="34" charset="0"/>
              </a:rPr>
              <a:t>NB! Prosjektsøknad Kortreist stein vart sendt inn </a:t>
            </a:r>
            <a:r>
              <a:rPr lang="nb-NO" sz="2000" dirty="0" smtClean="0">
                <a:latin typeface="Arial" panose="020B0604020202020204" pitchFamily="34" charset="0"/>
              </a:rPr>
              <a:t>i 2015</a:t>
            </a:r>
            <a:endParaRPr lang="nn-NO" sz="2000" dirty="0">
              <a:latin typeface="Arial" panose="020B0604020202020204" pitchFamily="34" charset="0"/>
            </a:endParaRPr>
          </a:p>
        </p:txBody>
      </p:sp>
      <p:sp>
        <p:nvSpPr>
          <p:cNvPr id="2" name="Tittel 1"/>
          <p:cNvSpPr>
            <a:spLocks noGrp="1"/>
          </p:cNvSpPr>
          <p:nvPr>
            <p:ph type="title"/>
          </p:nvPr>
        </p:nvSpPr>
        <p:spPr/>
        <p:txBody>
          <a:bodyPr/>
          <a:lstStyle/>
          <a:p>
            <a:r>
              <a:rPr lang="nb-NO" sz="3600" dirty="0" smtClean="0"/>
              <a:t>Regional plan</a:t>
            </a:r>
            <a:r>
              <a:rPr lang="nb-NO" sz="3200" dirty="0" smtClean="0"/>
              <a:t> </a:t>
            </a:r>
            <a:r>
              <a:rPr lang="nb-NO" sz="2800" dirty="0" smtClean="0"/>
              <a:t>byggeråstoff, masseforvaltning</a:t>
            </a:r>
            <a:endParaRPr lang="nn-NO" sz="2800" dirty="0"/>
          </a:p>
        </p:txBody>
      </p:sp>
      <p:sp>
        <p:nvSpPr>
          <p:cNvPr id="3" name="Plassholder for innhold 2"/>
          <p:cNvSpPr>
            <a:spLocks noGrp="1"/>
          </p:cNvSpPr>
          <p:nvPr>
            <p:ph idx="1"/>
          </p:nvPr>
        </p:nvSpPr>
        <p:spPr>
          <a:xfrm>
            <a:off x="457200" y="1271239"/>
            <a:ext cx="8229600" cy="4538546"/>
          </a:xfrm>
        </p:spPr>
        <p:txBody>
          <a:bodyPr/>
          <a:lstStyle/>
          <a:p>
            <a:pPr marL="0" indent="0">
              <a:buNone/>
            </a:pPr>
            <a:r>
              <a:rPr lang="nb-NO" sz="2400" b="1" dirty="0">
                <a:latin typeface="Arial" panose="020B0604020202020204" pitchFamily="34" charset="0"/>
                <a:cs typeface="Arial" panose="020B0604020202020204" pitchFamily="34" charset="0"/>
              </a:rPr>
              <a:t>Akershus</a:t>
            </a:r>
          </a:p>
          <a:p>
            <a:pPr marL="268288" indent="-268288">
              <a:spcBef>
                <a:spcPts val="0"/>
              </a:spcBef>
            </a:pPr>
            <a:r>
              <a:rPr lang="nn-NO" sz="2400" dirty="0">
                <a:latin typeface="Arial" panose="020B0604020202020204" pitchFamily="34" charset="0"/>
                <a:cs typeface="Arial" panose="020B0604020202020204" pitchFamily="34" charset="0"/>
              </a:rPr>
              <a:t>Regional plan Masseforvaltning i Akershus (Vedtatt </a:t>
            </a:r>
            <a:r>
              <a:rPr lang="nn-NO" sz="2400" dirty="0" smtClean="0">
                <a:latin typeface="Arial" panose="020B0604020202020204" pitchFamily="34" charset="0"/>
                <a:cs typeface="Arial" panose="020B0604020202020204" pitchFamily="34" charset="0"/>
              </a:rPr>
              <a:t>24.10.16</a:t>
            </a:r>
            <a:r>
              <a:rPr lang="nn-NO" sz="2400" dirty="0">
                <a:latin typeface="Arial" panose="020B0604020202020204" pitchFamily="34" charset="0"/>
                <a:cs typeface="Arial" panose="020B0604020202020204" pitchFamily="34" charset="0"/>
              </a:rPr>
              <a:t>)</a:t>
            </a:r>
          </a:p>
          <a:p>
            <a:pPr marL="623888" lvl="1" indent="-266700">
              <a:spcBef>
                <a:spcPts val="0"/>
              </a:spcBef>
            </a:pPr>
            <a:r>
              <a:rPr lang="nn-NO" sz="2000" dirty="0" smtClean="0">
                <a:latin typeface="Arial" panose="020B0604020202020204" pitchFamily="34" charset="0"/>
                <a:cs typeface="Arial" panose="020B0604020202020204" pitchFamily="34" charset="0"/>
              </a:rPr>
              <a:t>Grunnlagsmateriale: … </a:t>
            </a:r>
            <a:endParaRPr lang="nb-NO" sz="2000" dirty="0">
              <a:latin typeface="Arial" panose="020B0604020202020204" pitchFamily="34" charset="0"/>
              <a:cs typeface="Arial" panose="020B0604020202020204" pitchFamily="34" charset="0"/>
            </a:endParaRPr>
          </a:p>
          <a:p>
            <a:pPr marL="0" indent="0">
              <a:spcBef>
                <a:spcPts val="1200"/>
              </a:spcBef>
              <a:buNone/>
            </a:pPr>
            <a:r>
              <a:rPr lang="nb-NO" sz="2400" b="1" dirty="0" smtClean="0">
                <a:latin typeface="Arial" panose="020B0604020202020204" pitchFamily="34" charset="0"/>
                <a:cs typeface="Arial" panose="020B0604020202020204" pitchFamily="34" charset="0"/>
              </a:rPr>
              <a:t>Rogaland</a:t>
            </a:r>
          </a:p>
          <a:p>
            <a:pPr marL="268288" indent="-268288">
              <a:spcBef>
                <a:spcPts val="0"/>
              </a:spcBef>
            </a:pPr>
            <a:r>
              <a:rPr lang="nb-NO" sz="2400" dirty="0" smtClean="0">
                <a:latin typeface="Arial" panose="020B0604020202020204" pitchFamily="34" charset="0"/>
                <a:cs typeface="Arial" panose="020B0604020202020204" pitchFamily="34" charset="0"/>
              </a:rPr>
              <a:t>Regionalplan </a:t>
            </a:r>
            <a:r>
              <a:rPr lang="nb-NO" sz="2400" dirty="0">
                <a:latin typeface="Arial" panose="020B0604020202020204" pitchFamily="34" charset="0"/>
                <a:cs typeface="Arial" panose="020B0604020202020204" pitchFamily="34" charset="0"/>
              </a:rPr>
              <a:t>for </a:t>
            </a:r>
            <a:r>
              <a:rPr lang="nb-NO" sz="2400" dirty="0" smtClean="0">
                <a:latin typeface="Arial" panose="020B0604020202020204" pitchFamily="34" charset="0"/>
                <a:cs typeface="Arial" panose="020B0604020202020204" pitchFamily="34" charset="0"/>
              </a:rPr>
              <a:t>massehåndtering på </a:t>
            </a:r>
            <a:r>
              <a:rPr lang="nb-NO" sz="2400" dirty="0">
                <a:latin typeface="Arial" panose="020B0604020202020204" pitchFamily="34" charset="0"/>
                <a:cs typeface="Arial" panose="020B0604020202020204" pitchFamily="34" charset="0"/>
              </a:rPr>
              <a:t>Jæren </a:t>
            </a:r>
            <a:r>
              <a:rPr lang="nb-NO" sz="2400" dirty="0" smtClean="0">
                <a:latin typeface="Arial" panose="020B0604020202020204" pitchFamily="34" charset="0"/>
                <a:cs typeface="Arial" panose="020B0604020202020204" pitchFamily="34" charset="0"/>
              </a:rPr>
              <a:t>2018–2040 (vedtatt 13.12.17)</a:t>
            </a:r>
          </a:p>
          <a:p>
            <a:pPr marL="623888" lvl="1" indent="-266700">
              <a:spcBef>
                <a:spcPts val="0"/>
              </a:spcBef>
            </a:pPr>
            <a:r>
              <a:rPr lang="nb-NO" sz="2000" dirty="0" smtClean="0">
                <a:latin typeface="Arial" panose="020B0604020202020204" pitchFamily="34" charset="0"/>
                <a:cs typeface="Arial" panose="020B0604020202020204" pitchFamily="34" charset="0"/>
              </a:rPr>
              <a:t>Grunnlagsmateriale: …</a:t>
            </a:r>
          </a:p>
          <a:p>
            <a:pPr marL="268288" indent="-268288">
              <a:spcBef>
                <a:spcPts val="1200"/>
              </a:spcBef>
            </a:pPr>
            <a:r>
              <a:rPr lang="nb-NO" sz="2400" dirty="0">
                <a:latin typeface="Arial" panose="020B0604020202020204" pitchFamily="34" charset="0"/>
                <a:cs typeface="Arial" panose="020B0604020202020204" pitchFamily="34" charset="0"/>
              </a:rPr>
              <a:t>Regionalplan for byggeråstoff i </a:t>
            </a:r>
            <a:r>
              <a:rPr lang="nb-NO" sz="2400" dirty="0" smtClean="0">
                <a:latin typeface="Arial" panose="020B0604020202020204" pitchFamily="34" charset="0"/>
                <a:cs typeface="Arial" panose="020B0604020202020204" pitchFamily="34" charset="0"/>
              </a:rPr>
              <a:t>Ryfylke (Vedtatt 10.12.13)</a:t>
            </a:r>
          </a:p>
          <a:p>
            <a:pPr marL="268288" indent="-268288">
              <a:spcBef>
                <a:spcPts val="1200"/>
              </a:spcBef>
            </a:pPr>
            <a:r>
              <a:rPr lang="nb-NO" sz="2400" dirty="0" smtClean="0">
                <a:latin typeface="Arial" panose="020B0604020202020204" pitchFamily="34" charset="0"/>
                <a:cs typeface="Arial" panose="020B0604020202020204" pitchFamily="34" charset="0"/>
              </a:rPr>
              <a:t>Fylkesdelplan </a:t>
            </a:r>
            <a:r>
              <a:rPr lang="nb-NO" sz="2400" dirty="0">
                <a:latin typeface="Arial" panose="020B0604020202020204" pitchFamily="34" charset="0"/>
                <a:cs typeface="Arial" panose="020B0604020202020204" pitchFamily="34" charset="0"/>
              </a:rPr>
              <a:t>for byggeråstoffer på </a:t>
            </a:r>
            <a:r>
              <a:rPr lang="nb-NO" sz="2400" dirty="0" smtClean="0">
                <a:latin typeface="Arial" panose="020B0604020202020204" pitchFamily="34" charset="0"/>
                <a:cs typeface="Arial" panose="020B0604020202020204" pitchFamily="34" charset="0"/>
              </a:rPr>
              <a:t>Jæren (Vedtatt 12.12.06)</a:t>
            </a:r>
          </a:p>
        </p:txBody>
      </p:sp>
    </p:spTree>
    <p:extLst>
      <p:ext uri="{BB962C8B-B14F-4D97-AF65-F5344CB8AC3E}">
        <p14:creationId xmlns:p14="http://schemas.microsoft.com/office/powerpoint/2010/main" val="3528109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4000" dirty="0">
                <a:solidFill>
                  <a:prstClr val="black"/>
                </a:solidFill>
              </a:rPr>
              <a:t>Kommunal plan for massehåndtering</a:t>
            </a:r>
            <a:endParaRPr lang="nn-NO" sz="4000" dirty="0"/>
          </a:p>
        </p:txBody>
      </p:sp>
      <p:sp>
        <p:nvSpPr>
          <p:cNvPr id="3" name="Plassholder for innhold 2"/>
          <p:cNvSpPr>
            <a:spLocks noGrp="1"/>
          </p:cNvSpPr>
          <p:nvPr>
            <p:ph idx="1"/>
          </p:nvPr>
        </p:nvSpPr>
        <p:spPr>
          <a:xfrm>
            <a:off x="457200" y="1239840"/>
            <a:ext cx="8229600" cy="1617661"/>
          </a:xfrm>
        </p:spPr>
        <p:txBody>
          <a:bodyPr/>
          <a:lstStyle/>
          <a:p>
            <a:pPr marL="0" indent="0">
              <a:buNone/>
            </a:pPr>
            <a:r>
              <a:rPr lang="nn-NO" dirty="0"/>
              <a:t>Masseforvaltningsplan i Bærum </a:t>
            </a:r>
            <a:r>
              <a:rPr lang="nn-NO" dirty="0" smtClean="0"/>
              <a:t>kommune</a:t>
            </a:r>
          </a:p>
          <a:p>
            <a:pPr>
              <a:spcBef>
                <a:spcPts val="0"/>
              </a:spcBef>
            </a:pPr>
            <a:r>
              <a:rPr lang="nn-NO" dirty="0" smtClean="0"/>
              <a:t>Vedtatt i kommunestyret 31.01.2018</a:t>
            </a:r>
          </a:p>
          <a:p>
            <a:pPr>
              <a:spcBef>
                <a:spcPts val="0"/>
              </a:spcBef>
            </a:pPr>
            <a:r>
              <a:rPr lang="nn-NO" dirty="0" smtClean="0">
                <a:solidFill>
                  <a:srgbClr val="0033CC"/>
                </a:solidFill>
              </a:rPr>
              <a:t>!!Ein </a:t>
            </a:r>
            <a:r>
              <a:rPr lang="nn-NO" dirty="0">
                <a:solidFill>
                  <a:srgbClr val="0033CC"/>
                </a:solidFill>
              </a:rPr>
              <a:t>kommunal plan med regional dimensjon</a:t>
            </a:r>
          </a:p>
          <a:p>
            <a:pPr marL="0" indent="0">
              <a:buNone/>
            </a:pPr>
            <a:endParaRPr lang="nn-NO" dirty="0" smtClean="0"/>
          </a:p>
          <a:p>
            <a:pPr marL="0" indent="0">
              <a:buNone/>
            </a:pPr>
            <a:endParaRPr lang="nn-NO" dirty="0"/>
          </a:p>
        </p:txBody>
      </p:sp>
      <p:pic>
        <p:nvPicPr>
          <p:cNvPr id="4" name="Bilde 3"/>
          <p:cNvPicPr>
            <a:picLocks noChangeAspect="1"/>
          </p:cNvPicPr>
          <p:nvPr/>
        </p:nvPicPr>
        <p:blipFill>
          <a:blip r:embed="rId2"/>
          <a:stretch>
            <a:fillRect/>
          </a:stretch>
        </p:blipFill>
        <p:spPr>
          <a:xfrm>
            <a:off x="824609" y="2782054"/>
            <a:ext cx="3079221" cy="3118001"/>
          </a:xfrm>
          <a:prstGeom prst="rect">
            <a:avLst/>
          </a:prstGeom>
        </p:spPr>
      </p:pic>
      <p:pic>
        <p:nvPicPr>
          <p:cNvPr id="6" name="Bilde 5"/>
          <p:cNvPicPr>
            <a:picLocks noChangeAspect="1"/>
          </p:cNvPicPr>
          <p:nvPr/>
        </p:nvPicPr>
        <p:blipFill>
          <a:blip r:embed="rId3"/>
          <a:stretch>
            <a:fillRect/>
          </a:stretch>
        </p:blipFill>
        <p:spPr>
          <a:xfrm>
            <a:off x="4271239" y="2786441"/>
            <a:ext cx="3680743" cy="2919482"/>
          </a:xfrm>
          <a:prstGeom prst="rect">
            <a:avLst/>
          </a:prstGeom>
        </p:spPr>
      </p:pic>
      <p:sp>
        <p:nvSpPr>
          <p:cNvPr id="7" name="TekstSylinder 6"/>
          <p:cNvSpPr txBox="1"/>
          <p:nvPr/>
        </p:nvSpPr>
        <p:spPr>
          <a:xfrm>
            <a:off x="735399" y="5900055"/>
            <a:ext cx="5755486" cy="369332"/>
          </a:xfrm>
          <a:prstGeom prst="rect">
            <a:avLst/>
          </a:prstGeom>
          <a:solidFill>
            <a:srgbClr val="FFFFCC"/>
          </a:solidFill>
        </p:spPr>
        <p:txBody>
          <a:bodyPr wrap="none" rtlCol="0">
            <a:spAutoFit/>
          </a:bodyPr>
          <a:lstStyle/>
          <a:p>
            <a:r>
              <a:rPr lang="nb-NO" dirty="0" smtClean="0">
                <a:solidFill>
                  <a:schemeClr val="accent6">
                    <a:lumMod val="50000"/>
                  </a:schemeClr>
                </a:solidFill>
              </a:rPr>
              <a:t>Kva er hensiktsmessig storleik/avgrensing på planområde?</a:t>
            </a:r>
            <a:endParaRPr lang="nn-NO" dirty="0">
              <a:solidFill>
                <a:schemeClr val="accent6">
                  <a:lumMod val="50000"/>
                </a:schemeClr>
              </a:solidFill>
            </a:endParaRPr>
          </a:p>
        </p:txBody>
      </p:sp>
    </p:spTree>
    <p:extLst>
      <p:ext uri="{BB962C8B-B14F-4D97-AF65-F5344CB8AC3E}">
        <p14:creationId xmlns:p14="http://schemas.microsoft.com/office/powerpoint/2010/main" val="42941556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n-NO" sz="3600" dirty="0">
                <a:solidFill>
                  <a:prstClr val="black"/>
                </a:solidFill>
              </a:rPr>
              <a:t>Masseforvaltningsplan i Bærum kommune</a:t>
            </a:r>
            <a:endParaRPr lang="nn-NO" dirty="0"/>
          </a:p>
        </p:txBody>
      </p:sp>
      <p:sp>
        <p:nvSpPr>
          <p:cNvPr id="3" name="Plassholder for innhold 2"/>
          <p:cNvSpPr>
            <a:spLocks noGrp="1"/>
          </p:cNvSpPr>
          <p:nvPr>
            <p:ph idx="1"/>
          </p:nvPr>
        </p:nvSpPr>
        <p:spPr/>
        <p:txBody>
          <a:bodyPr/>
          <a:lstStyle/>
          <a:p>
            <a:pPr marL="0" indent="0">
              <a:buNone/>
            </a:pPr>
            <a:r>
              <a:rPr lang="nb-NO" dirty="0" smtClean="0"/>
              <a:t>Mål med planen</a:t>
            </a:r>
          </a:p>
          <a:p>
            <a:pPr marL="514350" indent="-514350">
              <a:buFont typeface="+mj-lt"/>
              <a:buAutoNum type="arabicPeriod"/>
            </a:pPr>
            <a:r>
              <a:rPr lang="nb-NO" sz="2800" dirty="0"/>
              <a:t>S</a:t>
            </a:r>
            <a:r>
              <a:rPr lang="nb-NO" sz="2800" dirty="0" smtClean="0"/>
              <a:t>ikre byggeråstoff og uttaksområder for fremtidige behov i kommunen og regionen.</a:t>
            </a:r>
          </a:p>
          <a:p>
            <a:pPr marL="514350" indent="-514350">
              <a:buFont typeface="+mj-lt"/>
              <a:buAutoNum type="arabicPeriod"/>
            </a:pPr>
            <a:r>
              <a:rPr lang="nb-NO" sz="2800" dirty="0"/>
              <a:t>S</a:t>
            </a:r>
            <a:r>
              <a:rPr lang="nb-NO" sz="2800" dirty="0" smtClean="0"/>
              <a:t>ikre arealer for massemottak, gjenvinning og lovlig deponering. Stimulere til at all plassering av masser og deponering skjer på sikkert og lovlig vis.</a:t>
            </a:r>
          </a:p>
          <a:p>
            <a:pPr marL="514350" indent="-514350">
              <a:buFont typeface="+mj-lt"/>
              <a:buAutoNum type="arabicPeriod"/>
            </a:pPr>
            <a:r>
              <a:rPr lang="nb-NO" sz="2800" dirty="0" smtClean="0"/>
              <a:t>Sørge for størst mulig gjenbruksandel av gjenvinnbare masser.</a:t>
            </a:r>
          </a:p>
          <a:p>
            <a:pPr marL="514350" indent="-514350">
              <a:buFont typeface="+mj-lt"/>
              <a:buAutoNum type="arabicPeriod"/>
            </a:pPr>
            <a:r>
              <a:rPr lang="nb-NO" sz="2800" dirty="0" smtClean="0"/>
              <a:t>Redusere miljø- og samfunnsbelastningen fra masseuttak, massehåndtering og massetransport.</a:t>
            </a:r>
          </a:p>
          <a:p>
            <a:pPr marL="0" indent="0">
              <a:buNone/>
            </a:pPr>
            <a:endParaRPr lang="nn-NO" dirty="0"/>
          </a:p>
        </p:txBody>
      </p:sp>
    </p:spTree>
    <p:extLst>
      <p:ext uri="{BB962C8B-B14F-4D97-AF65-F5344CB8AC3E}">
        <p14:creationId xmlns:p14="http://schemas.microsoft.com/office/powerpoint/2010/main" val="41733241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n-NO" sz="3600" dirty="0"/>
              <a:t>Masseforvaltningsplan i Bærum kommune </a:t>
            </a:r>
          </a:p>
        </p:txBody>
      </p:sp>
      <p:sp>
        <p:nvSpPr>
          <p:cNvPr id="3" name="Plassholder for innhold 2"/>
          <p:cNvSpPr>
            <a:spLocks noGrp="1"/>
          </p:cNvSpPr>
          <p:nvPr>
            <p:ph idx="1"/>
          </p:nvPr>
        </p:nvSpPr>
        <p:spPr>
          <a:xfrm>
            <a:off x="457200" y="1316039"/>
            <a:ext cx="8229600" cy="869600"/>
          </a:xfrm>
        </p:spPr>
        <p:txBody>
          <a:bodyPr/>
          <a:lstStyle/>
          <a:p>
            <a:pPr marL="0" indent="0">
              <a:buNone/>
            </a:pPr>
            <a:r>
              <a:rPr lang="nb-NO" sz="2400" dirty="0"/>
              <a:t>Foreløpige beregninger viser at </a:t>
            </a:r>
            <a:r>
              <a:rPr lang="nb-NO" sz="2400" dirty="0" err="1" smtClean="0"/>
              <a:t>ca</a:t>
            </a:r>
            <a:r>
              <a:rPr lang="nb-NO" sz="2400" dirty="0" smtClean="0"/>
              <a:t> </a:t>
            </a:r>
            <a:r>
              <a:rPr lang="nb-NO" sz="2400" dirty="0"/>
              <a:t>14 mill. m3 faste masser </a:t>
            </a:r>
            <a:r>
              <a:rPr lang="nb-NO" sz="2400" dirty="0" smtClean="0"/>
              <a:t>blir </a:t>
            </a:r>
            <a:r>
              <a:rPr lang="nb-NO" sz="2400" dirty="0"/>
              <a:t>utløst av de store samferdselsprosjektene som nå planlegges. </a:t>
            </a:r>
          </a:p>
        </p:txBody>
      </p:sp>
      <p:pic>
        <p:nvPicPr>
          <p:cNvPr id="4" name="Bilde 3"/>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57200" y="2297150"/>
            <a:ext cx="8234232" cy="3814788"/>
          </a:xfrm>
          <a:prstGeom prst="rect">
            <a:avLst/>
          </a:prstGeom>
          <a:ln>
            <a:solidFill>
              <a:srgbClr val="C00000"/>
            </a:solidFill>
          </a:ln>
        </p:spPr>
      </p:pic>
    </p:spTree>
    <p:extLst>
      <p:ext uri="{BB962C8B-B14F-4D97-AF65-F5344CB8AC3E}">
        <p14:creationId xmlns:p14="http://schemas.microsoft.com/office/powerpoint/2010/main" val="20215450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n-NO" sz="2800" dirty="0">
                <a:latin typeface="Arial" panose="020B0604020202020204" pitchFamily="34" charset="0"/>
                <a:cs typeface="Arial" panose="020B0604020202020204" pitchFamily="34" charset="0"/>
              </a:rPr>
              <a:t>Masseforvaltningsplan i Bærum kommune </a:t>
            </a:r>
          </a:p>
        </p:txBody>
      </p:sp>
      <p:sp>
        <p:nvSpPr>
          <p:cNvPr id="3" name="Plassholder for innhold 2"/>
          <p:cNvSpPr>
            <a:spLocks noGrp="1"/>
          </p:cNvSpPr>
          <p:nvPr>
            <p:ph idx="1"/>
          </p:nvPr>
        </p:nvSpPr>
        <p:spPr/>
        <p:txBody>
          <a:bodyPr/>
          <a:lstStyle/>
          <a:p>
            <a:pPr marL="0" indent="0">
              <a:buNone/>
            </a:pPr>
            <a:r>
              <a:rPr lang="nb-NO" sz="2400" dirty="0" err="1" smtClean="0">
                <a:latin typeface="Arial" panose="020B0604020202020204" pitchFamily="34" charset="0"/>
                <a:cs typeface="Arial" panose="020B0604020202020204" pitchFamily="34" charset="0"/>
              </a:rPr>
              <a:t>Frå</a:t>
            </a:r>
            <a:r>
              <a:rPr lang="nb-NO" sz="2400" dirty="0" smtClean="0">
                <a:latin typeface="Arial" panose="020B0604020202020204" pitchFamily="34" charset="0"/>
                <a:cs typeface="Arial" panose="020B0604020202020204" pitchFamily="34" charset="0"/>
              </a:rPr>
              <a:t> planen:</a:t>
            </a:r>
          </a:p>
          <a:p>
            <a:pPr marL="0" indent="0">
              <a:buNone/>
            </a:pPr>
            <a:r>
              <a:rPr lang="nb-NO" sz="2400" dirty="0" smtClean="0">
                <a:latin typeface="Arial" panose="020B0604020202020204" pitchFamily="34" charset="0"/>
                <a:cs typeface="Arial" panose="020B0604020202020204" pitchFamily="34" charset="0"/>
              </a:rPr>
              <a:t>Forvaltningsplanen er for </a:t>
            </a:r>
            <a:r>
              <a:rPr lang="nb-NO" sz="2400" dirty="0">
                <a:latin typeface="Arial" panose="020B0604020202020204" pitchFamily="34" charset="0"/>
                <a:cs typeface="Arial" panose="020B0604020202020204" pitchFamily="34" charset="0"/>
              </a:rPr>
              <a:t>håndtering av </a:t>
            </a:r>
            <a:r>
              <a:rPr lang="nb-NO" sz="2400" dirty="0" smtClean="0">
                <a:latin typeface="Arial" panose="020B0604020202020204" pitchFamily="34" charset="0"/>
                <a:cs typeface="Arial" panose="020B0604020202020204" pitchFamily="34" charset="0"/>
              </a:rPr>
              <a:t>store mengder masser som flere samferdselsprosjekter </a:t>
            </a:r>
            <a:r>
              <a:rPr lang="nb-NO" sz="2400" dirty="0">
                <a:latin typeface="Arial" panose="020B0604020202020204" pitchFamily="34" charset="0"/>
                <a:cs typeface="Arial" panose="020B0604020202020204" pitchFamily="34" charset="0"/>
              </a:rPr>
              <a:t>genererer i </a:t>
            </a:r>
            <a:r>
              <a:rPr lang="nb-NO" sz="2400" dirty="0" smtClean="0">
                <a:latin typeface="Arial" panose="020B0604020202020204" pitchFamily="34" charset="0"/>
                <a:cs typeface="Arial" panose="020B0604020202020204" pitchFamily="34" charset="0"/>
              </a:rPr>
              <a:t>kommunen. </a:t>
            </a:r>
            <a:r>
              <a:rPr lang="nb-NO" sz="2400" dirty="0" smtClean="0">
                <a:solidFill>
                  <a:srgbClr val="0033CC"/>
                </a:solidFill>
                <a:latin typeface="Arial" panose="020B0604020202020204" pitchFamily="34" charset="0"/>
                <a:cs typeface="Arial" panose="020B0604020202020204" pitchFamily="34" charset="0"/>
              </a:rPr>
              <a:t>Det har vært </a:t>
            </a:r>
            <a:r>
              <a:rPr lang="nb-NO" sz="2400" dirty="0">
                <a:solidFill>
                  <a:srgbClr val="0033CC"/>
                </a:solidFill>
                <a:latin typeface="Arial" panose="020B0604020202020204" pitchFamily="34" charset="0"/>
                <a:cs typeface="Arial" panose="020B0604020202020204" pitchFamily="34" charset="0"/>
              </a:rPr>
              <a:t>et mål å se </a:t>
            </a:r>
            <a:r>
              <a:rPr lang="nb-NO" sz="2400" dirty="0" smtClean="0">
                <a:solidFill>
                  <a:srgbClr val="0033CC"/>
                </a:solidFill>
                <a:latin typeface="Arial" panose="020B0604020202020204" pitchFamily="34" charset="0"/>
                <a:cs typeface="Arial" panose="020B0604020202020204" pitchFamily="34" charset="0"/>
              </a:rPr>
              <a:t>problemstillingene i  et </a:t>
            </a:r>
            <a:r>
              <a:rPr lang="nb-NO" sz="2400" dirty="0">
                <a:solidFill>
                  <a:srgbClr val="0033CC"/>
                </a:solidFill>
                <a:latin typeface="Arial" panose="020B0604020202020204" pitchFamily="34" charset="0"/>
                <a:cs typeface="Arial" panose="020B0604020202020204" pitchFamily="34" charset="0"/>
              </a:rPr>
              <a:t>regionalt perspektiv i henhold </a:t>
            </a:r>
            <a:r>
              <a:rPr lang="nb-NO" sz="2400" dirty="0" smtClean="0">
                <a:solidFill>
                  <a:srgbClr val="0033CC"/>
                </a:solidFill>
                <a:latin typeface="Arial" panose="020B0604020202020204" pitchFamily="34" charset="0"/>
                <a:cs typeface="Arial" panose="020B0604020202020204" pitchFamily="34" charset="0"/>
              </a:rPr>
              <a:t>til anbefalingene </a:t>
            </a:r>
            <a:r>
              <a:rPr lang="nb-NO" sz="2400" dirty="0">
                <a:solidFill>
                  <a:srgbClr val="0033CC"/>
                </a:solidFill>
                <a:latin typeface="Arial" panose="020B0604020202020204" pitchFamily="34" charset="0"/>
                <a:cs typeface="Arial" panose="020B0604020202020204" pitchFamily="34" charset="0"/>
              </a:rPr>
              <a:t>fra </a:t>
            </a:r>
            <a:r>
              <a:rPr lang="nb-NO" sz="2400" dirty="0" smtClean="0">
                <a:solidFill>
                  <a:srgbClr val="0033CC"/>
                </a:solidFill>
                <a:latin typeface="Arial" panose="020B0604020202020204" pitchFamily="34" charset="0"/>
                <a:cs typeface="Arial" panose="020B0604020202020204" pitchFamily="34" charset="0"/>
              </a:rPr>
              <a:t>Regional </a:t>
            </a:r>
            <a:r>
              <a:rPr lang="nb-NO" sz="2400" dirty="0">
                <a:solidFill>
                  <a:srgbClr val="0033CC"/>
                </a:solidFill>
                <a:latin typeface="Arial" panose="020B0604020202020204" pitchFamily="34" charset="0"/>
                <a:cs typeface="Arial" panose="020B0604020202020204" pitchFamily="34" charset="0"/>
              </a:rPr>
              <a:t>plan for masseforvaltning vedtatt </a:t>
            </a:r>
            <a:r>
              <a:rPr lang="nb-NO" sz="2400" dirty="0" smtClean="0">
                <a:solidFill>
                  <a:srgbClr val="0033CC"/>
                </a:solidFill>
                <a:latin typeface="Arial" panose="020B0604020202020204" pitchFamily="34" charset="0"/>
                <a:cs typeface="Arial" panose="020B0604020202020204" pitchFamily="34" charset="0"/>
              </a:rPr>
              <a:t>24.10.17. </a:t>
            </a:r>
            <a:r>
              <a:rPr lang="nb-NO" sz="2400" dirty="0" smtClean="0">
                <a:latin typeface="Arial" panose="020B0604020202020204" pitchFamily="34" charset="0"/>
                <a:cs typeface="Arial" panose="020B0604020202020204" pitchFamily="34" charset="0"/>
              </a:rPr>
              <a:t>Planen er i tillegg orientert </a:t>
            </a:r>
            <a:r>
              <a:rPr lang="nb-NO" sz="2400" dirty="0">
                <a:latin typeface="Arial" panose="020B0604020202020204" pitchFamily="34" charset="0"/>
                <a:cs typeface="Arial" panose="020B0604020202020204" pitchFamily="34" charset="0"/>
              </a:rPr>
              <a:t>i </a:t>
            </a:r>
            <a:r>
              <a:rPr lang="nb-NO" sz="2400" dirty="0" smtClean="0">
                <a:latin typeface="Arial" panose="020B0604020202020204" pitchFamily="34" charset="0"/>
                <a:cs typeface="Arial" panose="020B0604020202020204" pitchFamily="34" charset="0"/>
              </a:rPr>
              <a:t>samme retning som årlig forventningsbrev fra Fylkesmannen: …</a:t>
            </a:r>
          </a:p>
          <a:p>
            <a:pPr marL="0" indent="0">
              <a:spcBef>
                <a:spcPts val="0"/>
              </a:spcBef>
              <a:buNone/>
            </a:pPr>
            <a:endParaRPr lang="nb-NO" sz="2400" dirty="0">
              <a:latin typeface="Arial" panose="020B0604020202020204" pitchFamily="34" charset="0"/>
              <a:cs typeface="Arial" panose="020B0604020202020204" pitchFamily="34" charset="0"/>
            </a:endParaRPr>
          </a:p>
          <a:p>
            <a:pPr marL="0" indent="0">
              <a:spcBef>
                <a:spcPts val="0"/>
              </a:spcBef>
              <a:buNone/>
            </a:pPr>
            <a:r>
              <a:rPr lang="nb-NO" sz="2400" dirty="0" smtClean="0">
                <a:latin typeface="Arial" panose="020B0604020202020204" pitchFamily="34" charset="0"/>
                <a:cs typeface="Arial" panose="020B0604020202020204" pitchFamily="34" charset="0"/>
              </a:rPr>
              <a:t>Møte 24.06.16 mellom </a:t>
            </a:r>
            <a:r>
              <a:rPr lang="nb-NO" sz="2400" dirty="0" smtClean="0">
                <a:solidFill>
                  <a:srgbClr val="0033CC"/>
                </a:solidFill>
                <a:latin typeface="Arial" panose="020B0604020202020204" pitchFamily="34" charset="0"/>
                <a:cs typeface="Arial" panose="020B0604020202020204" pitchFamily="34" charset="0"/>
              </a:rPr>
              <a:t>FM, </a:t>
            </a:r>
            <a:r>
              <a:rPr lang="nb-NO" sz="2400" dirty="0" err="1" smtClean="0">
                <a:solidFill>
                  <a:srgbClr val="0033CC"/>
                </a:solidFill>
                <a:latin typeface="Arial" panose="020B0604020202020204" pitchFamily="34" charset="0"/>
                <a:cs typeface="Arial" panose="020B0604020202020204" pitchFamily="34" charset="0"/>
              </a:rPr>
              <a:t>Fk</a:t>
            </a:r>
            <a:r>
              <a:rPr lang="nb-NO" sz="2400" dirty="0" smtClean="0">
                <a:solidFill>
                  <a:srgbClr val="0033CC"/>
                </a:solidFill>
                <a:latin typeface="Arial" panose="020B0604020202020204" pitchFamily="34" charset="0"/>
                <a:cs typeface="Arial" panose="020B0604020202020204" pitchFamily="34" charset="0"/>
              </a:rPr>
              <a:t> og Bærum </a:t>
            </a:r>
            <a:r>
              <a:rPr lang="nb-NO" sz="2400" dirty="0" smtClean="0">
                <a:latin typeface="Arial" panose="020B0604020202020204" pitchFamily="34" charset="0"/>
                <a:cs typeface="Arial" panose="020B0604020202020204" pitchFamily="34" charset="0"/>
              </a:rPr>
              <a:t>kommune for å drøfte intensjoner angående kommunalplan for masseforvaltning.  … </a:t>
            </a:r>
            <a:endParaRPr lang="nn-NO"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13757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n-NO" sz="2800" dirty="0">
                <a:solidFill>
                  <a:prstClr val="black"/>
                </a:solidFill>
                <a:latin typeface="Arial" panose="020B0604020202020204" pitchFamily="34" charset="0"/>
                <a:cs typeface="Arial" panose="020B0604020202020204" pitchFamily="34" charset="0"/>
              </a:rPr>
              <a:t>Masseforvaltningsplan i Bærum kommune</a:t>
            </a:r>
            <a:endParaRPr lang="nn-NO" sz="2800" dirty="0">
              <a:latin typeface="Arial" panose="020B0604020202020204" pitchFamily="34" charset="0"/>
              <a:cs typeface="Arial" panose="020B0604020202020204" pitchFamily="34" charset="0"/>
            </a:endParaRPr>
          </a:p>
        </p:txBody>
      </p:sp>
      <p:sp>
        <p:nvSpPr>
          <p:cNvPr id="3" name="Plassholder for innhold 2"/>
          <p:cNvSpPr>
            <a:spLocks noGrp="1"/>
          </p:cNvSpPr>
          <p:nvPr>
            <p:ph idx="1"/>
          </p:nvPr>
        </p:nvSpPr>
        <p:spPr>
          <a:xfrm>
            <a:off x="457200" y="1293540"/>
            <a:ext cx="8229600" cy="4832623"/>
          </a:xfrm>
        </p:spPr>
        <p:txBody>
          <a:bodyPr/>
          <a:lstStyle/>
          <a:p>
            <a:pPr marL="0" indent="0">
              <a:buNone/>
            </a:pPr>
            <a:r>
              <a:rPr lang="nn-NO" sz="2600" dirty="0" err="1"/>
              <a:t>Momenter</a:t>
            </a:r>
            <a:r>
              <a:rPr lang="nn-NO" sz="2600" dirty="0"/>
              <a:t> som bør </a:t>
            </a:r>
            <a:r>
              <a:rPr lang="nn-NO" sz="2600" dirty="0" err="1"/>
              <a:t>ivaretas</a:t>
            </a:r>
            <a:r>
              <a:rPr lang="nn-NO" sz="2600" dirty="0"/>
              <a:t> i den regionale dimensjonen</a:t>
            </a:r>
            <a:r>
              <a:rPr lang="nn-NO" sz="2600" dirty="0" smtClean="0"/>
              <a:t>:</a:t>
            </a:r>
          </a:p>
          <a:p>
            <a:pPr marL="0" indent="0">
              <a:buNone/>
            </a:pPr>
            <a:r>
              <a:rPr lang="nb-NO" sz="2600" dirty="0" smtClean="0"/>
              <a:t>1   Masseproduksjon </a:t>
            </a:r>
            <a:r>
              <a:rPr lang="nb-NO" sz="2600" dirty="0"/>
              <a:t>i hver kommune</a:t>
            </a:r>
          </a:p>
          <a:p>
            <a:pPr marL="400050" lvl="1" indent="0">
              <a:spcBef>
                <a:spcPts val="0"/>
              </a:spcBef>
              <a:buNone/>
            </a:pPr>
            <a:r>
              <a:rPr lang="nb-NO" sz="2400" dirty="0" smtClean="0"/>
              <a:t>1a  Hva </a:t>
            </a:r>
            <a:r>
              <a:rPr lang="nb-NO" sz="2400" dirty="0"/>
              <a:t>slags tiltak dette handler </a:t>
            </a:r>
            <a:r>
              <a:rPr lang="nb-NO" sz="2400" dirty="0" smtClean="0"/>
              <a:t>om</a:t>
            </a:r>
          </a:p>
          <a:p>
            <a:pPr marL="400050" lvl="1" indent="0">
              <a:spcBef>
                <a:spcPts val="0"/>
              </a:spcBef>
              <a:buNone/>
            </a:pPr>
            <a:r>
              <a:rPr lang="nb-NO" sz="2400" dirty="0" smtClean="0"/>
              <a:t>1b  Lokalisering</a:t>
            </a:r>
            <a:r>
              <a:rPr lang="nb-NO" sz="2400" dirty="0"/>
              <a:t>, gjerne med en adresse på kart</a:t>
            </a:r>
          </a:p>
          <a:p>
            <a:pPr marL="400050" lvl="1" indent="0">
              <a:spcBef>
                <a:spcPts val="0"/>
              </a:spcBef>
              <a:buNone/>
            </a:pPr>
            <a:r>
              <a:rPr lang="nb-NO" sz="2400" dirty="0" smtClean="0"/>
              <a:t>1c   Massetyper </a:t>
            </a:r>
            <a:r>
              <a:rPr lang="nb-NO" sz="2400" dirty="0"/>
              <a:t>som dette tiltaket vil utløse</a:t>
            </a:r>
          </a:p>
          <a:p>
            <a:pPr marL="400050" lvl="1" indent="0">
              <a:spcBef>
                <a:spcPts val="0"/>
              </a:spcBef>
              <a:buNone/>
            </a:pPr>
            <a:r>
              <a:rPr lang="nb-NO" sz="2400" dirty="0" smtClean="0"/>
              <a:t>1d  Volum </a:t>
            </a:r>
            <a:r>
              <a:rPr lang="nb-NO" sz="2400" dirty="0"/>
              <a:t>på masser etter massetype</a:t>
            </a:r>
          </a:p>
          <a:p>
            <a:pPr marL="400050" lvl="1" indent="0">
              <a:spcBef>
                <a:spcPts val="0"/>
              </a:spcBef>
              <a:buNone/>
            </a:pPr>
            <a:r>
              <a:rPr lang="nb-NO" sz="2400" dirty="0" smtClean="0"/>
              <a:t>1e  Hva </a:t>
            </a:r>
            <a:r>
              <a:rPr lang="nb-NO" sz="2400" dirty="0"/>
              <a:t>slags reguleringsstatus tiltaket har per i dag</a:t>
            </a:r>
          </a:p>
          <a:p>
            <a:pPr marL="400050" lvl="1" indent="0">
              <a:spcBef>
                <a:spcPts val="0"/>
              </a:spcBef>
              <a:buNone/>
            </a:pPr>
            <a:r>
              <a:rPr lang="nb-NO" sz="2400" dirty="0" smtClean="0"/>
              <a:t>1f   I </a:t>
            </a:r>
            <a:r>
              <a:rPr lang="nb-NO" sz="2400" dirty="0"/>
              <a:t>hvilken tidsperiode vil masseproduksjon foregå</a:t>
            </a:r>
          </a:p>
          <a:p>
            <a:pPr marL="0" indent="0">
              <a:spcBef>
                <a:spcPts val="1200"/>
              </a:spcBef>
              <a:buNone/>
            </a:pPr>
            <a:r>
              <a:rPr lang="nb-NO" sz="2600" dirty="0" smtClean="0"/>
              <a:t>2   Massebehov</a:t>
            </a:r>
            <a:endParaRPr lang="nb-NO" sz="2600" dirty="0"/>
          </a:p>
          <a:p>
            <a:pPr marL="400050" lvl="1" indent="0">
              <a:spcBef>
                <a:spcPts val="0"/>
              </a:spcBef>
              <a:buNone/>
            </a:pPr>
            <a:r>
              <a:rPr lang="nb-NO" sz="2400" dirty="0" smtClean="0"/>
              <a:t>Samme opplisting som 1a-1f</a:t>
            </a:r>
            <a:endParaRPr lang="nn-NO" sz="2400" dirty="0"/>
          </a:p>
        </p:txBody>
      </p:sp>
    </p:spTree>
    <p:extLst>
      <p:ext uri="{BB962C8B-B14F-4D97-AF65-F5344CB8AC3E}">
        <p14:creationId xmlns:p14="http://schemas.microsoft.com/office/powerpoint/2010/main" val="31842151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800" dirty="0">
                <a:solidFill>
                  <a:prstClr val="black"/>
                </a:solidFill>
                <a:latin typeface="Arial" panose="020B0604020202020204" pitchFamily="34" charset="0"/>
                <a:cs typeface="Arial" panose="020B0604020202020204" pitchFamily="34" charset="0"/>
              </a:rPr>
              <a:t>Masseforvaltningsplan Bærum kommune</a:t>
            </a:r>
            <a:endParaRPr lang="nn-NO" sz="3600" dirty="0"/>
          </a:p>
        </p:txBody>
      </p:sp>
      <p:sp>
        <p:nvSpPr>
          <p:cNvPr id="3" name="Plassholder for innhold 2"/>
          <p:cNvSpPr>
            <a:spLocks noGrp="1"/>
          </p:cNvSpPr>
          <p:nvPr>
            <p:ph idx="1"/>
          </p:nvPr>
        </p:nvSpPr>
        <p:spPr/>
        <p:txBody>
          <a:bodyPr/>
          <a:lstStyle/>
          <a:p>
            <a:pPr marL="0" indent="0">
              <a:buNone/>
            </a:pPr>
            <a:r>
              <a:rPr lang="nb-NO" sz="2400" dirty="0" smtClean="0"/>
              <a:t>Fra saksframlegg til </a:t>
            </a:r>
            <a:r>
              <a:rPr lang="nb-NO" sz="2400" dirty="0"/>
              <a:t>kommunestyret </a:t>
            </a:r>
            <a:r>
              <a:rPr lang="nb-NO" sz="2400" dirty="0" smtClean="0"/>
              <a:t>31.01.2018:</a:t>
            </a:r>
          </a:p>
          <a:p>
            <a:pPr marL="0" indent="0">
              <a:spcBef>
                <a:spcPts val="1200"/>
              </a:spcBef>
              <a:buNone/>
            </a:pPr>
            <a:r>
              <a:rPr lang="nb-NO" sz="2400" dirty="0" smtClean="0">
                <a:solidFill>
                  <a:srgbClr val="0033CC"/>
                </a:solidFill>
              </a:rPr>
              <a:t>Mulighetene </a:t>
            </a:r>
            <a:r>
              <a:rPr lang="nb-NO" sz="2400" dirty="0">
                <a:solidFill>
                  <a:srgbClr val="0033CC"/>
                </a:solidFill>
              </a:rPr>
              <a:t>for å utnytte disse store massevolumene, er helt avhengig av at det foreligger vedtatte reguleringsplaner i god tid før massene tas ut.</a:t>
            </a:r>
            <a:r>
              <a:rPr lang="nb-NO" sz="2400" dirty="0"/>
              <a:t> </a:t>
            </a:r>
            <a:r>
              <a:rPr lang="nb-NO" sz="2400" dirty="0" smtClean="0"/>
              <a:t>E18</a:t>
            </a:r>
            <a:r>
              <a:rPr lang="nb-NO" sz="2400" dirty="0"/>
              <a:t>, Fornebubanen, Ringeriksbanen og E16 planlegger alle sine egne løsninger for massehåndtering, som vil bli gjennomført hvis ikke kommunen sørger for at dette håndteres i reguleringsplaner innenfor den fremdriftsplanen prosjektene jobber etter. </a:t>
            </a:r>
            <a:endParaRPr lang="nn-NO" sz="2400" dirty="0"/>
          </a:p>
        </p:txBody>
      </p:sp>
    </p:spTree>
    <p:extLst>
      <p:ext uri="{BB962C8B-B14F-4D97-AF65-F5344CB8AC3E}">
        <p14:creationId xmlns:p14="http://schemas.microsoft.com/office/powerpoint/2010/main" val="21013055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600" dirty="0">
                <a:solidFill>
                  <a:prstClr val="black"/>
                </a:solidFill>
              </a:rPr>
              <a:t>Bærum kommune </a:t>
            </a:r>
            <a:r>
              <a:rPr lang="nb-NO" sz="2600" dirty="0">
                <a:solidFill>
                  <a:prstClr val="black"/>
                </a:solidFill>
              </a:rPr>
              <a:t>– </a:t>
            </a:r>
            <a:r>
              <a:rPr lang="nb-NO" sz="2600" dirty="0" err="1" smtClean="0">
                <a:solidFill>
                  <a:prstClr val="black"/>
                </a:solidFill>
              </a:rPr>
              <a:t>kpa</a:t>
            </a:r>
            <a:r>
              <a:rPr lang="nb-NO" sz="2600" dirty="0">
                <a:solidFill>
                  <a:prstClr val="black"/>
                </a:solidFill>
              </a:rPr>
              <a:t> 2017–35 </a:t>
            </a:r>
            <a:r>
              <a:rPr lang="nb-NO" sz="2600" dirty="0" smtClean="0">
                <a:solidFill>
                  <a:prstClr val="black"/>
                </a:solidFill>
              </a:rPr>
              <a:t>planbeskrivelse</a:t>
            </a:r>
            <a:endParaRPr lang="nn-NO" sz="2600" dirty="0"/>
          </a:p>
        </p:txBody>
      </p:sp>
      <p:sp>
        <p:nvSpPr>
          <p:cNvPr id="3" name="Plassholder for innhold 2"/>
          <p:cNvSpPr>
            <a:spLocks noGrp="1"/>
          </p:cNvSpPr>
          <p:nvPr>
            <p:ph idx="1"/>
          </p:nvPr>
        </p:nvSpPr>
        <p:spPr>
          <a:xfrm>
            <a:off x="457200" y="1316038"/>
            <a:ext cx="8229600" cy="4899936"/>
          </a:xfrm>
        </p:spPr>
        <p:txBody>
          <a:bodyPr/>
          <a:lstStyle/>
          <a:p>
            <a:pPr marL="0" indent="0">
              <a:buNone/>
            </a:pPr>
            <a:r>
              <a:rPr lang="nb-NO" sz="2400" b="1" dirty="0" smtClean="0"/>
              <a:t>Masseforvaltning (</a:t>
            </a:r>
            <a:r>
              <a:rPr lang="nb-NO" sz="2400" b="1" dirty="0" err="1" smtClean="0"/>
              <a:t>kap</a:t>
            </a:r>
            <a:r>
              <a:rPr lang="nb-NO" sz="2400" b="1" dirty="0" smtClean="0"/>
              <a:t>. 6.6)</a:t>
            </a:r>
          </a:p>
          <a:p>
            <a:pPr marL="0" indent="0">
              <a:buNone/>
            </a:pPr>
            <a:r>
              <a:rPr lang="nb-NO" sz="2400" dirty="0" smtClean="0"/>
              <a:t>Kommunal </a:t>
            </a:r>
            <a:r>
              <a:rPr lang="nb-NO" sz="2400" dirty="0"/>
              <a:t>masseforvaltningsplan er en oppfølging av den </a:t>
            </a:r>
            <a:r>
              <a:rPr lang="nb-NO" sz="2400" dirty="0" smtClean="0"/>
              <a:t>regionale masseforvaltningsplanen </a:t>
            </a:r>
            <a:r>
              <a:rPr lang="nb-NO" sz="2400" dirty="0"/>
              <a:t>som fylkestinget vedtok i 2016. Begge </a:t>
            </a:r>
            <a:r>
              <a:rPr lang="nb-NO" sz="2400" dirty="0" smtClean="0"/>
              <a:t>planene legger </a:t>
            </a:r>
            <a:r>
              <a:rPr lang="nb-NO" sz="2400" dirty="0"/>
              <a:t>en klimavennlig </a:t>
            </a:r>
            <a:r>
              <a:rPr lang="nb-NO" sz="2400" dirty="0" smtClean="0"/>
              <a:t>ambisjon til </a:t>
            </a:r>
            <a:r>
              <a:rPr lang="nb-NO" sz="2400" dirty="0"/>
              <a:t>grunn: Massene skal så langt det lar seg gjøre håndteres lokalt. Dette vil si å </a:t>
            </a:r>
            <a:r>
              <a:rPr lang="nb-NO" sz="2400" dirty="0" smtClean="0"/>
              <a:t>ta sikte </a:t>
            </a:r>
            <a:r>
              <a:rPr lang="nb-NO" sz="2400" dirty="0"/>
              <a:t>på massebalanse </a:t>
            </a:r>
            <a:r>
              <a:rPr lang="nb-NO" sz="2400" dirty="0" smtClean="0"/>
              <a:t>i eget utbyggingsprosjekt </a:t>
            </a:r>
            <a:r>
              <a:rPr lang="nb-NO" sz="2400" dirty="0"/>
              <a:t>og massebalanse i egen kommune. Dette bidrar til </a:t>
            </a:r>
            <a:r>
              <a:rPr lang="nb-NO" sz="2400" dirty="0" smtClean="0"/>
              <a:t>å redusere klimagassutslippene </a:t>
            </a:r>
            <a:r>
              <a:rPr lang="nb-NO" sz="2400" dirty="0"/>
              <a:t>generert av massetransport, </a:t>
            </a:r>
            <a:r>
              <a:rPr lang="nb-NO" sz="2400" dirty="0" smtClean="0"/>
              <a:t>…</a:t>
            </a:r>
          </a:p>
          <a:p>
            <a:pPr marL="0" indent="0">
              <a:spcBef>
                <a:spcPts val="0"/>
              </a:spcBef>
              <a:buNone/>
            </a:pPr>
            <a:endParaRPr lang="nb-NO" sz="2400" dirty="0"/>
          </a:p>
          <a:p>
            <a:pPr marL="0" indent="0">
              <a:spcBef>
                <a:spcPts val="0"/>
              </a:spcBef>
              <a:buNone/>
            </a:pPr>
            <a:r>
              <a:rPr lang="nb-NO" sz="2400" dirty="0"/>
              <a:t>Den regionale dimensjonen er ment for å etablere en oversikt i regionen (Oslo - Akershus øst </a:t>
            </a:r>
            <a:r>
              <a:rPr lang="nb-NO" sz="2400" dirty="0" smtClean="0"/>
              <a:t>– Buskerud vest</a:t>
            </a:r>
            <a:r>
              <a:rPr lang="nb-NO" sz="2400" dirty="0"/>
              <a:t>), belyse mulighetene for samarbeid og å utforme tiltak som gir den beste nytte for regionen i </a:t>
            </a:r>
            <a:r>
              <a:rPr lang="nb-NO" sz="2400" dirty="0" smtClean="0"/>
              <a:t>et bærekraftig </a:t>
            </a:r>
            <a:r>
              <a:rPr lang="nb-NO" sz="2400" dirty="0"/>
              <a:t>perspektiv. </a:t>
            </a:r>
            <a:r>
              <a:rPr lang="nb-NO" sz="2400" dirty="0" smtClean="0"/>
              <a:t>…</a:t>
            </a:r>
          </a:p>
        </p:txBody>
      </p:sp>
    </p:spTree>
    <p:extLst>
      <p:ext uri="{BB962C8B-B14F-4D97-AF65-F5344CB8AC3E}">
        <p14:creationId xmlns:p14="http://schemas.microsoft.com/office/powerpoint/2010/main" val="561696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600" dirty="0">
                <a:solidFill>
                  <a:prstClr val="black"/>
                </a:solidFill>
              </a:rPr>
              <a:t>Bærum kommune </a:t>
            </a:r>
            <a:r>
              <a:rPr lang="nb-NO" sz="2600" dirty="0">
                <a:solidFill>
                  <a:prstClr val="black"/>
                </a:solidFill>
              </a:rPr>
              <a:t>– </a:t>
            </a:r>
            <a:r>
              <a:rPr lang="nb-NO" sz="2600" dirty="0" err="1">
                <a:solidFill>
                  <a:prstClr val="black"/>
                </a:solidFill>
              </a:rPr>
              <a:t>kpa</a:t>
            </a:r>
            <a:r>
              <a:rPr lang="nb-NO" sz="2600" dirty="0">
                <a:solidFill>
                  <a:prstClr val="black"/>
                </a:solidFill>
              </a:rPr>
              <a:t> 2017–35 planbeskrivelse</a:t>
            </a:r>
            <a:endParaRPr lang="nn-NO" sz="2600" dirty="0"/>
          </a:p>
        </p:txBody>
      </p:sp>
      <p:sp>
        <p:nvSpPr>
          <p:cNvPr id="3" name="Plassholder for innhold 2"/>
          <p:cNvSpPr>
            <a:spLocks noGrp="1"/>
          </p:cNvSpPr>
          <p:nvPr>
            <p:ph idx="1"/>
          </p:nvPr>
        </p:nvSpPr>
        <p:spPr/>
        <p:txBody>
          <a:bodyPr/>
          <a:lstStyle/>
          <a:p>
            <a:pPr marL="0" indent="0">
              <a:buNone/>
            </a:pPr>
            <a:r>
              <a:rPr lang="nb-NO" sz="2400" b="1" i="1" dirty="0"/>
              <a:t>Nyttiggjørelse av masser som </a:t>
            </a:r>
            <a:r>
              <a:rPr lang="nb-NO" sz="2400" b="1" i="1" dirty="0" smtClean="0"/>
              <a:t>ressurs (</a:t>
            </a:r>
            <a:r>
              <a:rPr lang="nb-NO" sz="2400" b="1" i="1" dirty="0" err="1" smtClean="0"/>
              <a:t>kap</a:t>
            </a:r>
            <a:r>
              <a:rPr lang="nb-NO" sz="2400" b="1" i="1" dirty="0" smtClean="0"/>
              <a:t>. 6.6)</a:t>
            </a:r>
            <a:endParaRPr lang="nb-NO" sz="2400" b="1" i="1" dirty="0"/>
          </a:p>
          <a:p>
            <a:pPr marL="0" indent="0">
              <a:buNone/>
            </a:pPr>
            <a:r>
              <a:rPr lang="nb-NO" sz="2400" dirty="0" smtClean="0"/>
              <a:t>… kan på </a:t>
            </a:r>
            <a:r>
              <a:rPr lang="nb-NO" sz="2400" dirty="0"/>
              <a:t>sikt være nødvendig å identifisere nye næringsarealer </a:t>
            </a:r>
            <a:r>
              <a:rPr lang="nb-NO" sz="2400" dirty="0" smtClean="0"/>
              <a:t>som kan </a:t>
            </a:r>
            <a:r>
              <a:rPr lang="nb-NO" sz="2400" dirty="0"/>
              <a:t>utnyttes som </a:t>
            </a:r>
            <a:r>
              <a:rPr lang="nb-NO" sz="2400" dirty="0" smtClean="0"/>
              <a:t>en </a:t>
            </a:r>
            <a:r>
              <a:rPr lang="nb-NO" sz="2400" b="1" dirty="0" smtClean="0">
                <a:solidFill>
                  <a:srgbClr val="0033CC"/>
                </a:solidFill>
              </a:rPr>
              <a:t>ressursbank</a:t>
            </a:r>
            <a:r>
              <a:rPr lang="nb-NO" sz="2400" dirty="0">
                <a:solidFill>
                  <a:srgbClr val="0033CC"/>
                </a:solidFill>
              </a:rPr>
              <a:t>; til sortering, gjenbruk, produksjon av ulike fraksjoner med masser for </a:t>
            </a:r>
            <a:r>
              <a:rPr lang="nb-NO" sz="2400" dirty="0" smtClean="0">
                <a:solidFill>
                  <a:srgbClr val="0033CC"/>
                </a:solidFill>
              </a:rPr>
              <a:t>varierte bruksområder </a:t>
            </a:r>
            <a:r>
              <a:rPr lang="nb-NO" sz="2400" dirty="0">
                <a:solidFill>
                  <a:srgbClr val="0033CC"/>
                </a:solidFill>
              </a:rPr>
              <a:t>i Bærum og regionen.</a:t>
            </a:r>
            <a:r>
              <a:rPr lang="nb-NO" sz="2400" dirty="0"/>
              <a:t> Det som ikke kan gjenbrukes og er forurensningsfri vil </a:t>
            </a:r>
            <a:r>
              <a:rPr lang="nb-NO" sz="2400" dirty="0" smtClean="0"/>
              <a:t>brukes for å forbedre </a:t>
            </a:r>
            <a:r>
              <a:rPr lang="nb-NO" sz="2400" dirty="0"/>
              <a:t>terreng og landskap der det trenges. </a:t>
            </a:r>
            <a:r>
              <a:rPr lang="nb-NO" sz="2400" b="1" dirty="0">
                <a:solidFill>
                  <a:srgbClr val="0033CC"/>
                </a:solidFill>
              </a:rPr>
              <a:t>Ressursbanken</a:t>
            </a:r>
            <a:r>
              <a:rPr lang="nb-NO" sz="2400" dirty="0">
                <a:solidFill>
                  <a:srgbClr val="0033CC"/>
                </a:solidFill>
              </a:rPr>
              <a:t> </a:t>
            </a:r>
            <a:r>
              <a:rPr lang="nb-NO" sz="2400" dirty="0" smtClean="0">
                <a:solidFill>
                  <a:srgbClr val="0033CC"/>
                </a:solidFill>
              </a:rPr>
              <a:t>har som </a:t>
            </a:r>
            <a:r>
              <a:rPr lang="nb-NO" sz="2400" dirty="0">
                <a:solidFill>
                  <a:srgbClr val="0033CC"/>
                </a:solidFill>
              </a:rPr>
              <a:t>ambisjon å nyttiggjøre seg </a:t>
            </a:r>
            <a:r>
              <a:rPr lang="nb-NO" sz="2400" dirty="0" smtClean="0">
                <a:solidFill>
                  <a:srgbClr val="0033CC"/>
                </a:solidFill>
              </a:rPr>
              <a:t>av steinmasser </a:t>
            </a:r>
            <a:r>
              <a:rPr lang="nb-NO" sz="2400" dirty="0">
                <a:solidFill>
                  <a:srgbClr val="0033CC"/>
                </a:solidFill>
              </a:rPr>
              <a:t>fra </a:t>
            </a:r>
            <a:r>
              <a:rPr lang="nb-NO" sz="2400" dirty="0" smtClean="0">
                <a:solidFill>
                  <a:srgbClr val="0033CC"/>
                </a:solidFill>
              </a:rPr>
              <a:t>store samferdselsprosjekter</a:t>
            </a:r>
            <a:r>
              <a:rPr lang="nb-NO" sz="2400" dirty="0">
                <a:solidFill>
                  <a:srgbClr val="0033CC"/>
                </a:solidFill>
              </a:rPr>
              <a:t>, men også brukte bygningsmasser fra anlegg og bygg </a:t>
            </a:r>
            <a:r>
              <a:rPr lang="nb-NO" sz="2400" dirty="0" smtClean="0">
                <a:solidFill>
                  <a:srgbClr val="0033CC"/>
                </a:solidFill>
              </a:rPr>
              <a:t>som blir </a:t>
            </a:r>
            <a:r>
              <a:rPr lang="nb-NO" sz="2400" dirty="0">
                <a:solidFill>
                  <a:srgbClr val="0033CC"/>
                </a:solidFill>
              </a:rPr>
              <a:t>revet. </a:t>
            </a:r>
            <a:r>
              <a:rPr lang="nb-NO" sz="2400" b="1" dirty="0">
                <a:solidFill>
                  <a:srgbClr val="0033CC"/>
                </a:solidFill>
              </a:rPr>
              <a:t>Bærum Ressursbank er etablert </a:t>
            </a:r>
            <a:r>
              <a:rPr lang="nb-NO" sz="2400" dirty="0">
                <a:solidFill>
                  <a:srgbClr val="0033CC"/>
                </a:solidFill>
              </a:rPr>
              <a:t>og vil </a:t>
            </a:r>
            <a:r>
              <a:rPr lang="nb-NO" sz="2400" dirty="0" smtClean="0">
                <a:solidFill>
                  <a:srgbClr val="0033CC"/>
                </a:solidFill>
              </a:rPr>
              <a:t>forhåpentlig være </a:t>
            </a:r>
            <a:r>
              <a:rPr lang="nb-NO" sz="2400" dirty="0">
                <a:solidFill>
                  <a:srgbClr val="0033CC"/>
                </a:solidFill>
              </a:rPr>
              <a:t>i virksomhet i hele planperioden.</a:t>
            </a:r>
          </a:p>
          <a:p>
            <a:pPr marL="0" indent="0">
              <a:buNone/>
            </a:pPr>
            <a:r>
              <a:rPr lang="nb-NO" sz="2400" dirty="0"/>
              <a:t>For mer detaljert informasjon se vedlegg 5.3- Masseforvaltning.</a:t>
            </a:r>
            <a:endParaRPr lang="nn-NO" sz="2400" dirty="0"/>
          </a:p>
        </p:txBody>
      </p:sp>
    </p:spTree>
    <p:extLst>
      <p:ext uri="{BB962C8B-B14F-4D97-AF65-F5344CB8AC3E}">
        <p14:creationId xmlns:p14="http://schemas.microsoft.com/office/powerpoint/2010/main" val="19758362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n-NO" sz="3600" dirty="0"/>
              <a:t>Bærum </a:t>
            </a:r>
            <a:r>
              <a:rPr lang="nn-NO" sz="3600" dirty="0" smtClean="0"/>
              <a:t>Ressursbank </a:t>
            </a:r>
            <a:r>
              <a:rPr lang="nn-NO" sz="3200" dirty="0" smtClean="0"/>
              <a:t>(forprosjekt 2017) </a:t>
            </a:r>
            <a:endParaRPr lang="nn-NO" sz="3200" dirty="0"/>
          </a:p>
        </p:txBody>
      </p:sp>
      <p:sp>
        <p:nvSpPr>
          <p:cNvPr id="3" name="Plassholder for innhold 2"/>
          <p:cNvSpPr>
            <a:spLocks noGrp="1"/>
          </p:cNvSpPr>
          <p:nvPr>
            <p:ph idx="1"/>
          </p:nvPr>
        </p:nvSpPr>
        <p:spPr>
          <a:xfrm>
            <a:off x="457200" y="1719743"/>
            <a:ext cx="8229600" cy="4406420"/>
          </a:xfrm>
        </p:spPr>
        <p:txBody>
          <a:bodyPr/>
          <a:lstStyle/>
          <a:p>
            <a:r>
              <a:rPr lang="nn-NO" sz="2400" dirty="0"/>
              <a:t>For å oppnå de internasjonale og nasjonale </a:t>
            </a:r>
            <a:r>
              <a:rPr lang="nn-NO" sz="2400" dirty="0" err="1"/>
              <a:t>klimamålene</a:t>
            </a:r>
            <a:r>
              <a:rPr lang="nn-NO" sz="2400" dirty="0"/>
              <a:t> har Bærum </a:t>
            </a:r>
            <a:r>
              <a:rPr lang="nn-NO" sz="2400" dirty="0" err="1"/>
              <a:t>igangsatt</a:t>
            </a:r>
            <a:r>
              <a:rPr lang="nn-NO" sz="2400" dirty="0"/>
              <a:t> Klimaklok kommune</a:t>
            </a:r>
            <a:r>
              <a:rPr lang="nn-NO" sz="2400" dirty="0" smtClean="0"/>
              <a:t>.</a:t>
            </a:r>
          </a:p>
          <a:p>
            <a:r>
              <a:rPr lang="nb-NO" sz="2400" dirty="0"/>
              <a:t>Politikerne etablerte et Klimapanel, </a:t>
            </a:r>
            <a:r>
              <a:rPr lang="nb-NO" sz="2400" dirty="0" smtClean="0"/>
              <a:t>som </a:t>
            </a:r>
            <a:r>
              <a:rPr lang="nb-NO" sz="2400" dirty="0"/>
              <a:t>i oktober 2016 ga råd om hvordan Bærum skal oppnå det grønne skiftet. Klimapanelet foreslo blant annet etableringen av en </a:t>
            </a:r>
            <a:r>
              <a:rPr lang="nb-NO" sz="2400" b="1" dirty="0"/>
              <a:t>ressursbank</a:t>
            </a:r>
            <a:r>
              <a:rPr lang="nb-NO" sz="2400" dirty="0" smtClean="0"/>
              <a:t>.</a:t>
            </a:r>
          </a:p>
          <a:p>
            <a:r>
              <a:rPr lang="nn-NO" sz="2400" b="1" dirty="0" smtClean="0"/>
              <a:t>Bærum </a:t>
            </a:r>
            <a:r>
              <a:rPr lang="nn-NO" sz="2400" b="1" dirty="0"/>
              <a:t>Ressursbank </a:t>
            </a:r>
            <a:r>
              <a:rPr lang="nn-NO" sz="2400" dirty="0" smtClean="0"/>
              <a:t>skal </a:t>
            </a:r>
            <a:r>
              <a:rPr lang="nn-NO" sz="2400" dirty="0"/>
              <a:t>være en robust </a:t>
            </a:r>
            <a:r>
              <a:rPr lang="nn-NO" sz="2400" dirty="0" err="1"/>
              <a:t>løsning</a:t>
            </a:r>
            <a:r>
              <a:rPr lang="nn-NO" sz="2400" dirty="0"/>
              <a:t> for framtidig innsamling, sortering, </a:t>
            </a:r>
            <a:r>
              <a:rPr lang="nn-NO" sz="2400" dirty="0" err="1"/>
              <a:t>oppgradering</a:t>
            </a:r>
            <a:r>
              <a:rPr lang="nn-NO" sz="2400" dirty="0"/>
              <a:t>, lagring, ombruk og gjenvinning av nye og brukte </a:t>
            </a:r>
            <a:r>
              <a:rPr lang="nn-NO" sz="2400" dirty="0" err="1"/>
              <a:t>ressurser</a:t>
            </a:r>
            <a:r>
              <a:rPr lang="nn-NO" sz="2400" dirty="0"/>
              <a:t> </a:t>
            </a:r>
            <a:r>
              <a:rPr lang="nn-NO" sz="2400" dirty="0" err="1"/>
              <a:t>fra</a:t>
            </a:r>
            <a:r>
              <a:rPr lang="nn-NO" sz="2400" dirty="0"/>
              <a:t> bygge‐ og anleggsprosjekter i Bærum. </a:t>
            </a:r>
            <a:r>
              <a:rPr lang="nn-NO" sz="2400" dirty="0" smtClean="0"/>
              <a:t>Unntak: Vanlig </a:t>
            </a:r>
            <a:r>
              <a:rPr lang="nn-NO" sz="2400" dirty="0"/>
              <a:t>forbruksavfall og </a:t>
            </a:r>
            <a:r>
              <a:rPr lang="nn-NO" sz="2400" dirty="0" smtClean="0"/>
              <a:t>miljøgifter.</a:t>
            </a:r>
          </a:p>
        </p:txBody>
      </p:sp>
      <p:pic>
        <p:nvPicPr>
          <p:cNvPr id="4" name="Bilde 3"/>
          <p:cNvPicPr>
            <a:picLocks noChangeAspect="1"/>
          </p:cNvPicPr>
          <p:nvPr/>
        </p:nvPicPr>
        <p:blipFill>
          <a:blip r:embed="rId2"/>
          <a:stretch>
            <a:fillRect/>
          </a:stretch>
        </p:blipFill>
        <p:spPr>
          <a:xfrm>
            <a:off x="457200" y="1098549"/>
            <a:ext cx="7005486" cy="518377"/>
          </a:xfrm>
          <a:prstGeom prst="rect">
            <a:avLst/>
          </a:prstGeom>
        </p:spPr>
      </p:pic>
    </p:spTree>
    <p:extLst>
      <p:ext uri="{BB962C8B-B14F-4D97-AF65-F5344CB8AC3E}">
        <p14:creationId xmlns:p14="http://schemas.microsoft.com/office/powerpoint/2010/main" val="41994207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n-NO" dirty="0"/>
              <a:t>Delmål i prosjektet</a:t>
            </a:r>
          </a:p>
        </p:txBody>
      </p:sp>
      <p:sp>
        <p:nvSpPr>
          <p:cNvPr id="4" name="Plassholder for innhold 2"/>
          <p:cNvSpPr>
            <a:spLocks noGrp="1"/>
          </p:cNvSpPr>
          <p:nvPr>
            <p:ph idx="1"/>
          </p:nvPr>
        </p:nvSpPr>
        <p:spPr>
          <a:xfrm>
            <a:off x="457200" y="1316038"/>
            <a:ext cx="8229600" cy="4810125"/>
          </a:xfrm>
        </p:spPr>
        <p:txBody>
          <a:bodyPr/>
          <a:lstStyle/>
          <a:p>
            <a:pPr marL="0" indent="0">
              <a:buNone/>
            </a:pPr>
            <a:r>
              <a:rPr lang="nb-NO" altLang="nb-NO" sz="2400" dirty="0" smtClean="0"/>
              <a:t>Systematisere </a:t>
            </a:r>
            <a:r>
              <a:rPr lang="nb-NO" altLang="nb-NO" sz="2400" dirty="0"/>
              <a:t>og tilrettelegge for gode regionale og kommunale </a:t>
            </a:r>
            <a:r>
              <a:rPr lang="nb-NO" altLang="nb-NO" sz="2400" dirty="0" smtClean="0"/>
              <a:t>planar </a:t>
            </a:r>
            <a:r>
              <a:rPr lang="nb-NO" altLang="nb-NO" sz="2400" dirty="0"/>
              <a:t>for forvalting av byggeråstoff og masseforvaltning som </a:t>
            </a:r>
            <a:r>
              <a:rPr lang="nb-NO" altLang="nb-NO" sz="2400" dirty="0" err="1" smtClean="0"/>
              <a:t>sikrar</a:t>
            </a:r>
            <a:r>
              <a:rPr lang="nb-NO" altLang="nb-NO" sz="2400" dirty="0" smtClean="0"/>
              <a:t> hensiktsmessige </a:t>
            </a:r>
            <a:r>
              <a:rPr lang="nb-NO" altLang="nb-NO" sz="2400" dirty="0" err="1" smtClean="0"/>
              <a:t>logistikkløysingar</a:t>
            </a:r>
            <a:r>
              <a:rPr lang="nb-NO" altLang="nb-NO" sz="2400" dirty="0" smtClean="0"/>
              <a:t> </a:t>
            </a:r>
            <a:r>
              <a:rPr lang="nb-NO" altLang="nb-NO" sz="2400" dirty="0"/>
              <a:t>for </a:t>
            </a:r>
            <a:r>
              <a:rPr lang="nb-NO" altLang="nb-NO" sz="2400" dirty="0" smtClean="0"/>
              <a:t>materialutnytting </a:t>
            </a:r>
            <a:r>
              <a:rPr lang="nb-NO" altLang="nb-NO" sz="2400" dirty="0"/>
              <a:t>og midlertidig lagring</a:t>
            </a:r>
            <a:r>
              <a:rPr lang="nb-NO" altLang="nb-NO" sz="2400" dirty="0" smtClean="0"/>
              <a:t>.</a:t>
            </a:r>
          </a:p>
          <a:p>
            <a:pPr marL="0" indent="0">
              <a:spcBef>
                <a:spcPts val="0"/>
              </a:spcBef>
              <a:buNone/>
            </a:pPr>
            <a:endParaRPr lang="nb-NO" altLang="nb-NO" sz="2400" dirty="0"/>
          </a:p>
          <a:p>
            <a:pPr marL="0" indent="0">
              <a:spcBef>
                <a:spcPts val="0"/>
              </a:spcBef>
              <a:buNone/>
            </a:pPr>
            <a:r>
              <a:rPr lang="nb-NO" altLang="nb-NO" sz="2400" u="sng" dirty="0" smtClean="0"/>
              <a:t>Overordna idé: </a:t>
            </a:r>
            <a:r>
              <a:rPr lang="nb-NO" altLang="nb-NO" sz="2400" dirty="0" smtClean="0"/>
              <a:t>Utvikle gode </a:t>
            </a:r>
            <a:r>
              <a:rPr lang="nb-NO" altLang="nb-NO" sz="2400" dirty="0"/>
              <a:t>planprosesser for </a:t>
            </a:r>
            <a:r>
              <a:rPr lang="nb-NO" altLang="nb-NO" sz="2400" dirty="0" smtClean="0">
                <a:solidFill>
                  <a:srgbClr val="0033CC"/>
                </a:solidFill>
              </a:rPr>
              <a:t>høgverdig </a:t>
            </a:r>
            <a:r>
              <a:rPr lang="nb-NO" altLang="nb-NO" sz="2400" dirty="0">
                <a:solidFill>
                  <a:srgbClr val="0033CC"/>
                </a:solidFill>
              </a:rPr>
              <a:t>og </a:t>
            </a:r>
            <a:r>
              <a:rPr lang="nb-NO" altLang="nb-NO" sz="2400" dirty="0" err="1" smtClean="0">
                <a:solidFill>
                  <a:srgbClr val="0033CC"/>
                </a:solidFill>
              </a:rPr>
              <a:t>berekraftig</a:t>
            </a:r>
            <a:r>
              <a:rPr lang="nb-NO" altLang="nb-NO" sz="2400" dirty="0" smtClean="0">
                <a:solidFill>
                  <a:srgbClr val="0033CC"/>
                </a:solidFill>
              </a:rPr>
              <a:t> </a:t>
            </a:r>
            <a:r>
              <a:rPr lang="nb-NO" altLang="nb-NO" sz="2400" dirty="0">
                <a:solidFill>
                  <a:srgbClr val="0033CC"/>
                </a:solidFill>
              </a:rPr>
              <a:t>bruk</a:t>
            </a:r>
            <a:r>
              <a:rPr lang="nb-NO" altLang="nb-NO" sz="2400" b="1" dirty="0"/>
              <a:t> </a:t>
            </a:r>
            <a:r>
              <a:rPr lang="nb-NO" altLang="nb-NO" sz="2400" dirty="0"/>
              <a:t>av </a:t>
            </a:r>
            <a:r>
              <a:rPr lang="nb-NO" altLang="nb-NO" sz="2400" dirty="0" err="1" smtClean="0"/>
              <a:t>bergmassar</a:t>
            </a:r>
            <a:r>
              <a:rPr lang="nb-NO" altLang="nb-NO" sz="2400" dirty="0" smtClean="0"/>
              <a:t> </a:t>
            </a:r>
            <a:r>
              <a:rPr lang="nb-NO" altLang="nb-NO" sz="2400" dirty="0" err="1" smtClean="0"/>
              <a:t>frå</a:t>
            </a:r>
            <a:r>
              <a:rPr lang="nb-NO" altLang="nb-NO" sz="2400" dirty="0" smtClean="0"/>
              <a:t> infrastrukturprosjekt og </a:t>
            </a:r>
            <a:r>
              <a:rPr lang="nb-NO" altLang="nb-NO" sz="2400" dirty="0" err="1" smtClean="0"/>
              <a:t>eksisterande</a:t>
            </a:r>
            <a:r>
              <a:rPr lang="nb-NO" altLang="nb-NO" sz="2400" dirty="0" smtClean="0"/>
              <a:t> </a:t>
            </a:r>
            <a:r>
              <a:rPr lang="nb-NO" altLang="nb-NO" sz="2400" dirty="0"/>
              <a:t>uttak. </a:t>
            </a:r>
            <a:endParaRPr lang="nb-NO" altLang="nb-NO" sz="2400" dirty="0" smtClean="0"/>
          </a:p>
          <a:p>
            <a:pPr marL="0" indent="0">
              <a:spcBef>
                <a:spcPts val="0"/>
              </a:spcBef>
              <a:buNone/>
            </a:pPr>
            <a:endParaRPr lang="nb-NO" altLang="nb-NO" sz="2000" dirty="0" smtClean="0"/>
          </a:p>
          <a:p>
            <a:pPr marL="0" indent="0">
              <a:buNone/>
            </a:pPr>
            <a:r>
              <a:rPr lang="nb-NO" altLang="nb-NO" sz="2400" dirty="0" smtClean="0"/>
              <a:t>Med </a:t>
            </a:r>
            <a:r>
              <a:rPr lang="nb-NO" altLang="nb-NO" sz="2400" dirty="0" smtClean="0">
                <a:solidFill>
                  <a:srgbClr val="0033CC"/>
                </a:solidFill>
              </a:rPr>
              <a:t>høgverdig </a:t>
            </a:r>
            <a:r>
              <a:rPr lang="nb-NO" altLang="nb-NO" sz="2400" dirty="0">
                <a:solidFill>
                  <a:srgbClr val="0033CC"/>
                </a:solidFill>
              </a:rPr>
              <a:t>bruk </a:t>
            </a:r>
            <a:r>
              <a:rPr lang="nb-NO" altLang="nb-NO" sz="2400" dirty="0" err="1" smtClean="0"/>
              <a:t>meinar</a:t>
            </a:r>
            <a:r>
              <a:rPr lang="nb-NO" altLang="nb-NO" sz="2400" dirty="0" smtClean="0"/>
              <a:t> </a:t>
            </a:r>
            <a:r>
              <a:rPr lang="nb-NO" altLang="nb-NO" sz="2400" dirty="0" err="1" smtClean="0"/>
              <a:t>ein</a:t>
            </a:r>
            <a:r>
              <a:rPr lang="nb-NO" altLang="nb-NO" sz="2400" dirty="0" smtClean="0"/>
              <a:t>: Kortreist </a:t>
            </a:r>
            <a:r>
              <a:rPr lang="nb-NO" altLang="nb-NO" sz="2400" dirty="0"/>
              <a:t>stein som kan </a:t>
            </a:r>
            <a:r>
              <a:rPr lang="nb-NO" altLang="nb-NO" sz="2400" dirty="0" err="1" smtClean="0"/>
              <a:t>brukast</a:t>
            </a:r>
            <a:r>
              <a:rPr lang="nb-NO" altLang="nb-NO" sz="2400" dirty="0" smtClean="0"/>
              <a:t> i </a:t>
            </a:r>
            <a:r>
              <a:rPr lang="nb-NO" altLang="nb-NO" sz="2400" dirty="0" err="1" smtClean="0"/>
              <a:t>vegkonstruksjonen</a:t>
            </a:r>
            <a:r>
              <a:rPr lang="nb-NO" altLang="nb-NO" sz="2400" dirty="0" smtClean="0"/>
              <a:t> </a:t>
            </a:r>
            <a:r>
              <a:rPr lang="nb-NO" altLang="nb-NO" sz="2400" dirty="0"/>
              <a:t>i </a:t>
            </a:r>
            <a:r>
              <a:rPr lang="nb-NO" altLang="nb-NO" sz="2400" dirty="0" smtClean="0"/>
              <a:t>ubunden </a:t>
            </a:r>
            <a:r>
              <a:rPr lang="nb-NO" altLang="nb-NO" sz="2400" dirty="0"/>
              <a:t>form og som kvalitetsråvare i asfalt og betong o.l</a:t>
            </a:r>
            <a:r>
              <a:rPr lang="nb-NO" altLang="nb-NO" sz="2400" dirty="0" smtClean="0"/>
              <a:t>.</a:t>
            </a:r>
            <a:endParaRPr lang="nb-NO" altLang="nb-NO" sz="2400" dirty="0" smtClean="0"/>
          </a:p>
        </p:txBody>
      </p:sp>
    </p:spTree>
    <p:extLst>
      <p:ext uri="{BB962C8B-B14F-4D97-AF65-F5344CB8AC3E}">
        <p14:creationId xmlns:p14="http://schemas.microsoft.com/office/powerpoint/2010/main" val="3965706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n-NO" sz="3600" dirty="0"/>
              <a:t>Bærum </a:t>
            </a:r>
            <a:r>
              <a:rPr lang="nn-NO" sz="3600" dirty="0" smtClean="0"/>
              <a:t>Ressursbank </a:t>
            </a:r>
            <a:r>
              <a:rPr lang="nn-NO" sz="3200" dirty="0">
                <a:solidFill>
                  <a:prstClr val="black"/>
                </a:solidFill>
              </a:rPr>
              <a:t>(forprosjekt 2017)</a:t>
            </a:r>
            <a:r>
              <a:rPr lang="nn-NO" sz="3600" dirty="0" smtClean="0"/>
              <a:t> </a:t>
            </a:r>
            <a:endParaRPr lang="nn-NO" sz="3600" dirty="0"/>
          </a:p>
        </p:txBody>
      </p:sp>
      <p:sp>
        <p:nvSpPr>
          <p:cNvPr id="3" name="Plassholder for innhold 2"/>
          <p:cNvSpPr>
            <a:spLocks noGrp="1"/>
          </p:cNvSpPr>
          <p:nvPr>
            <p:ph idx="1"/>
          </p:nvPr>
        </p:nvSpPr>
        <p:spPr>
          <a:xfrm>
            <a:off x="457200" y="1719743"/>
            <a:ext cx="8229600" cy="4406420"/>
          </a:xfrm>
        </p:spPr>
        <p:txBody>
          <a:bodyPr/>
          <a:lstStyle/>
          <a:p>
            <a:r>
              <a:rPr lang="nn-NO" sz="2400" dirty="0" smtClean="0"/>
              <a:t>Ressursbanken </a:t>
            </a:r>
            <a:r>
              <a:rPr lang="nn-NO" sz="2400" dirty="0"/>
              <a:t>vil </a:t>
            </a:r>
            <a:r>
              <a:rPr lang="nn-NO" sz="2400" dirty="0" err="1"/>
              <a:t>tilrettelegge</a:t>
            </a:r>
            <a:r>
              <a:rPr lang="nn-NO" sz="2400" dirty="0"/>
              <a:t> for gjenbruk og materialgjenvinning av </a:t>
            </a:r>
            <a:r>
              <a:rPr lang="nn-NO" sz="2400" dirty="0" err="1"/>
              <a:t>byggematerialer</a:t>
            </a:r>
            <a:r>
              <a:rPr lang="nn-NO" sz="2400" dirty="0"/>
              <a:t> for alle </a:t>
            </a:r>
            <a:r>
              <a:rPr lang="nn-NO" sz="2400" dirty="0" err="1"/>
              <a:t>byggeprosjektene</a:t>
            </a:r>
            <a:r>
              <a:rPr lang="nn-NO" sz="2400" dirty="0"/>
              <a:t> som skal </a:t>
            </a:r>
            <a:r>
              <a:rPr lang="nn-NO" sz="2400" dirty="0" err="1"/>
              <a:t>gjennomføres</a:t>
            </a:r>
            <a:r>
              <a:rPr lang="nn-NO" sz="2400" dirty="0"/>
              <a:t>. </a:t>
            </a:r>
            <a:endParaRPr lang="nn-NO" sz="2400" dirty="0" smtClean="0"/>
          </a:p>
          <a:p>
            <a:r>
              <a:rPr lang="nb-NO" sz="2400" dirty="0"/>
              <a:t>Forprosjektet har til formål å lage en grunnleggende og prinsipiell beskrivelse av Ressursbanken, inkludert systembeskrivelse, arealbehov, lokaliseringer, miljøsikringsprinsipper, transport og håndtering. Forprosjektet skal også beskrive ulike drifts‐ og økonomimodeller for det operative anlegget, inklusive anskaffelse og modeller for offentlig/privat samarbeide. Forprosjektet vil bygge videre på det arbeidet som allerede er utført i kommunen.</a:t>
            </a:r>
          </a:p>
          <a:p>
            <a:endParaRPr lang="nn-NO" sz="2000" dirty="0"/>
          </a:p>
        </p:txBody>
      </p:sp>
      <p:pic>
        <p:nvPicPr>
          <p:cNvPr id="4" name="Bilde 3"/>
          <p:cNvPicPr>
            <a:picLocks noChangeAspect="1"/>
          </p:cNvPicPr>
          <p:nvPr/>
        </p:nvPicPr>
        <p:blipFill>
          <a:blip r:embed="rId2"/>
          <a:stretch>
            <a:fillRect/>
          </a:stretch>
        </p:blipFill>
        <p:spPr>
          <a:xfrm>
            <a:off x="457200" y="1098550"/>
            <a:ext cx="5729591" cy="423966"/>
          </a:xfrm>
          <a:prstGeom prst="rect">
            <a:avLst/>
          </a:prstGeom>
        </p:spPr>
      </p:pic>
    </p:spTree>
    <p:extLst>
      <p:ext uri="{BB962C8B-B14F-4D97-AF65-F5344CB8AC3E}">
        <p14:creationId xmlns:p14="http://schemas.microsoft.com/office/powerpoint/2010/main" val="34322480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n-NO" sz="3600" dirty="0"/>
              <a:t>Bærum </a:t>
            </a:r>
            <a:r>
              <a:rPr lang="nn-NO" sz="3600" dirty="0" smtClean="0"/>
              <a:t>Ressursbank </a:t>
            </a:r>
            <a:r>
              <a:rPr lang="nn-NO" sz="3200" dirty="0" smtClean="0">
                <a:solidFill>
                  <a:prstClr val="black"/>
                </a:solidFill>
              </a:rPr>
              <a:t>(</a:t>
            </a:r>
            <a:r>
              <a:rPr lang="nn-NO" sz="3200" dirty="0" err="1" smtClean="0">
                <a:solidFill>
                  <a:prstClr val="black"/>
                </a:solidFill>
              </a:rPr>
              <a:t>hovedprosjekt</a:t>
            </a:r>
            <a:r>
              <a:rPr lang="nn-NO" sz="3200" dirty="0" smtClean="0">
                <a:solidFill>
                  <a:prstClr val="black"/>
                </a:solidFill>
              </a:rPr>
              <a:t> 2018)</a:t>
            </a:r>
            <a:r>
              <a:rPr lang="nn-NO" sz="3600" dirty="0" smtClean="0"/>
              <a:t> </a:t>
            </a:r>
            <a:endParaRPr lang="nn-NO" sz="3600" dirty="0"/>
          </a:p>
        </p:txBody>
      </p:sp>
      <p:sp>
        <p:nvSpPr>
          <p:cNvPr id="3" name="Plassholder for innhold 2"/>
          <p:cNvSpPr>
            <a:spLocks noGrp="1"/>
          </p:cNvSpPr>
          <p:nvPr>
            <p:ph idx="1"/>
          </p:nvPr>
        </p:nvSpPr>
        <p:spPr>
          <a:xfrm>
            <a:off x="457200" y="1719743"/>
            <a:ext cx="8229600" cy="4406420"/>
          </a:xfrm>
        </p:spPr>
        <p:txBody>
          <a:bodyPr/>
          <a:lstStyle/>
          <a:p>
            <a:pPr marL="0" indent="0">
              <a:buNone/>
            </a:pPr>
            <a:r>
              <a:rPr lang="nb-NO" sz="2400" dirty="0"/>
              <a:t>Bærum </a:t>
            </a:r>
            <a:r>
              <a:rPr lang="nb-NO" sz="2400" dirty="0" smtClean="0"/>
              <a:t>kommune søker </a:t>
            </a:r>
            <a:r>
              <a:rPr lang="nb-NO" sz="2400" dirty="0"/>
              <a:t>om støtte til realisering og forberedelse til drift av «Bærum Ressursbank» en helhetlig løsning for framtidig innsamling, sortering, oppgradering , lagring, ombruk og gjenbruk av nye og brukte ressurser fra infrastruktur‐, entreprenør‐ og bygge‐industrien i Bærum. </a:t>
            </a:r>
            <a:endParaRPr lang="nb-NO" sz="2400" dirty="0" smtClean="0"/>
          </a:p>
          <a:p>
            <a:pPr marL="0" indent="0">
              <a:buNone/>
            </a:pPr>
            <a:endParaRPr lang="nb-NO" sz="2400" dirty="0"/>
          </a:p>
          <a:p>
            <a:pPr marL="0" indent="0">
              <a:buNone/>
            </a:pPr>
            <a:r>
              <a:rPr lang="nb-NO" sz="2400" dirty="0" smtClean="0"/>
              <a:t>Total prosjektkostnad 8,82 mill. kr. </a:t>
            </a:r>
            <a:r>
              <a:rPr lang="nb-NO" sz="2400" dirty="0" err="1" smtClean="0"/>
              <a:t>Tilskot</a:t>
            </a:r>
            <a:r>
              <a:rPr lang="nb-NO" sz="2400" dirty="0" smtClean="0"/>
              <a:t> kr 4,42 mill. kr.</a:t>
            </a:r>
            <a:endParaRPr lang="nn-NO" sz="2400" dirty="0"/>
          </a:p>
        </p:txBody>
      </p:sp>
      <p:pic>
        <p:nvPicPr>
          <p:cNvPr id="5" name="Bilde 4"/>
          <p:cNvPicPr>
            <a:picLocks noChangeAspect="1"/>
          </p:cNvPicPr>
          <p:nvPr/>
        </p:nvPicPr>
        <p:blipFill>
          <a:blip r:embed="rId2"/>
          <a:stretch>
            <a:fillRect/>
          </a:stretch>
        </p:blipFill>
        <p:spPr>
          <a:xfrm>
            <a:off x="457200" y="1170413"/>
            <a:ext cx="6905625" cy="438150"/>
          </a:xfrm>
          <a:prstGeom prst="rect">
            <a:avLst/>
          </a:prstGeom>
        </p:spPr>
      </p:pic>
    </p:spTree>
    <p:extLst>
      <p:ext uri="{BB962C8B-B14F-4D97-AF65-F5344CB8AC3E}">
        <p14:creationId xmlns:p14="http://schemas.microsoft.com/office/powerpoint/2010/main" val="21778415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398445" y="1301393"/>
            <a:ext cx="4533050" cy="4938445"/>
          </a:xfrm>
          <a:prstGeom prst="rect">
            <a:avLst/>
          </a:prstGeom>
        </p:spPr>
      </p:pic>
      <p:sp>
        <p:nvSpPr>
          <p:cNvPr id="3" name="TekstSylinder 2"/>
          <p:cNvSpPr txBox="1"/>
          <p:nvPr/>
        </p:nvSpPr>
        <p:spPr>
          <a:xfrm>
            <a:off x="5424756" y="4623369"/>
            <a:ext cx="2948683" cy="1477328"/>
          </a:xfrm>
          <a:prstGeom prst="rect">
            <a:avLst/>
          </a:prstGeom>
          <a:noFill/>
        </p:spPr>
        <p:txBody>
          <a:bodyPr wrap="square" rtlCol="0">
            <a:spAutoFit/>
          </a:bodyPr>
          <a:lstStyle/>
          <a:p>
            <a:r>
              <a:rPr lang="nn-NO" dirty="0">
                <a:hlinkClick r:id="rId3"/>
              </a:rPr>
              <a:t>https://</a:t>
            </a:r>
            <a:r>
              <a:rPr lang="nn-NO" dirty="0" smtClean="0">
                <a:hlinkClick r:id="rId3"/>
              </a:rPr>
              <a:t>www.budstikka.no/utfylling-kadettangen/tore-gulli/barum-kommune/slik-planlegges-gjenbruk-av-tunnelmasser/s/5-55-611957</a:t>
            </a:r>
            <a:r>
              <a:rPr lang="nn-NO" dirty="0" smtClean="0"/>
              <a:t> </a:t>
            </a:r>
            <a:endParaRPr lang="nn-NO" dirty="0"/>
          </a:p>
        </p:txBody>
      </p:sp>
      <p:pic>
        <p:nvPicPr>
          <p:cNvPr id="6" name="Bilde 5"/>
          <p:cNvPicPr>
            <a:picLocks noChangeAspect="1"/>
          </p:cNvPicPr>
          <p:nvPr/>
        </p:nvPicPr>
        <p:blipFill>
          <a:blip r:embed="rId4"/>
          <a:stretch>
            <a:fillRect/>
          </a:stretch>
        </p:blipFill>
        <p:spPr>
          <a:xfrm>
            <a:off x="398445" y="1706473"/>
            <a:ext cx="8365411" cy="1921268"/>
          </a:xfrm>
          <a:prstGeom prst="rect">
            <a:avLst/>
          </a:prstGeom>
        </p:spPr>
      </p:pic>
    </p:spTree>
    <p:extLst>
      <p:ext uri="{BB962C8B-B14F-4D97-AF65-F5344CB8AC3E}">
        <p14:creationId xmlns:p14="http://schemas.microsoft.com/office/powerpoint/2010/main" val="21801398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tel 1"/>
          <p:cNvSpPr>
            <a:spLocks noGrp="1"/>
          </p:cNvSpPr>
          <p:nvPr>
            <p:ph type="title"/>
          </p:nvPr>
        </p:nvSpPr>
        <p:spPr>
          <a:xfrm>
            <a:off x="5257800" y="274638"/>
            <a:ext cx="3429000" cy="823912"/>
          </a:xfrm>
        </p:spPr>
        <p:txBody>
          <a:bodyPr/>
          <a:lstStyle/>
          <a:p>
            <a:r>
              <a:rPr lang="nn-NO" altLang="nb-NO" sz="1800" dirty="0" smtClean="0"/>
              <a:t/>
            </a:r>
            <a:br>
              <a:rPr lang="nn-NO" altLang="nb-NO" sz="1800" dirty="0" smtClean="0"/>
            </a:br>
            <a:r>
              <a:rPr lang="nn-NO" altLang="nb-NO" sz="2800" dirty="0" smtClean="0"/>
              <a:t>Bakgrunn</a:t>
            </a:r>
            <a:endParaRPr lang="nb-NO" altLang="nb-NO" sz="2800" dirty="0" smtClean="0"/>
          </a:p>
        </p:txBody>
      </p:sp>
      <p:sp>
        <p:nvSpPr>
          <p:cNvPr id="11267" name="Plassholder for innhold 2"/>
          <p:cNvSpPr>
            <a:spLocks noGrp="1"/>
          </p:cNvSpPr>
          <p:nvPr>
            <p:ph idx="1"/>
          </p:nvPr>
        </p:nvSpPr>
        <p:spPr>
          <a:xfrm>
            <a:off x="457200" y="1316038"/>
            <a:ext cx="8229600" cy="4833302"/>
          </a:xfrm>
        </p:spPr>
        <p:txBody>
          <a:bodyPr/>
          <a:lstStyle/>
          <a:p>
            <a:pPr marL="0" indent="0">
              <a:buNone/>
            </a:pPr>
            <a:r>
              <a:rPr lang="nb-NO" sz="1800" dirty="0"/>
              <a:t>Stort utbyggingspress og </a:t>
            </a:r>
            <a:r>
              <a:rPr lang="nb-NO" sz="1800" dirty="0" smtClean="0"/>
              <a:t>mange store </a:t>
            </a:r>
            <a:r>
              <a:rPr lang="nb-NO" sz="1800" dirty="0"/>
              <a:t>infrastrukturprosjekter </a:t>
            </a:r>
            <a:r>
              <a:rPr lang="nb-NO" altLang="nb-NO" sz="1800" dirty="0" smtClean="0"/>
              <a:t>krev byggeråstoff og gir </a:t>
            </a:r>
            <a:r>
              <a:rPr lang="nb-NO" altLang="nb-NO" sz="1800" dirty="0" err="1" smtClean="0"/>
              <a:t>overskotsmassar</a:t>
            </a:r>
            <a:r>
              <a:rPr lang="nb-NO" altLang="nb-NO" sz="1800" dirty="0" smtClean="0"/>
              <a:t> - både </a:t>
            </a:r>
            <a:r>
              <a:rPr lang="nb-NO" altLang="nb-NO" sz="1800" dirty="0" err="1" smtClean="0"/>
              <a:t>forureina</a:t>
            </a:r>
            <a:r>
              <a:rPr lang="nb-NO" altLang="nb-NO" sz="1800" dirty="0" smtClean="0"/>
              <a:t> og reine. I </a:t>
            </a:r>
            <a:r>
              <a:rPr lang="nb-NO" altLang="nb-NO" sz="1800" dirty="0"/>
              <a:t>områder med stor byggeaktivitet er </a:t>
            </a:r>
            <a:r>
              <a:rPr lang="nb-NO" altLang="nb-NO" sz="1800" dirty="0" smtClean="0"/>
              <a:t>håndtering av </a:t>
            </a:r>
            <a:r>
              <a:rPr lang="nb-NO" altLang="nb-NO" sz="1800" dirty="0"/>
              <a:t>gravemasser og </a:t>
            </a:r>
            <a:r>
              <a:rPr lang="nb-NO" altLang="nb-NO" sz="1800" dirty="0" err="1"/>
              <a:t>byggavfall</a:t>
            </a:r>
            <a:r>
              <a:rPr lang="nb-NO" altLang="nb-NO" sz="1800" dirty="0"/>
              <a:t> </a:t>
            </a:r>
            <a:r>
              <a:rPr lang="nb-NO" altLang="nb-NO" sz="1800" dirty="0" smtClean="0"/>
              <a:t>en </a:t>
            </a:r>
            <a:r>
              <a:rPr lang="nb-NO" altLang="nb-NO" sz="1800" dirty="0"/>
              <a:t>stor utfordring. </a:t>
            </a:r>
            <a:r>
              <a:rPr lang="nb-NO" altLang="nb-NO" sz="1800" dirty="0" smtClean="0"/>
              <a:t> </a:t>
            </a:r>
          </a:p>
          <a:p>
            <a:pPr marL="0" indent="0">
              <a:spcBef>
                <a:spcPts val="0"/>
              </a:spcBef>
              <a:buNone/>
            </a:pPr>
            <a:endParaRPr lang="nb-NO" altLang="nb-NO" sz="1000" dirty="0" smtClean="0"/>
          </a:p>
          <a:p>
            <a:pPr marL="0" indent="0">
              <a:spcBef>
                <a:spcPts val="0"/>
              </a:spcBef>
              <a:buNone/>
            </a:pPr>
            <a:r>
              <a:rPr lang="nb-NO" altLang="nb-NO" sz="1800" dirty="0" smtClean="0"/>
              <a:t>Ingen samla </a:t>
            </a:r>
            <a:r>
              <a:rPr lang="nb-NO" altLang="nb-NO" sz="1800" dirty="0"/>
              <a:t>oversikt over </a:t>
            </a:r>
            <a:r>
              <a:rPr lang="nb-NO" altLang="nb-NO" sz="1800" dirty="0" smtClean="0"/>
              <a:t>prosjekt, volum overskuddsmasser, </a:t>
            </a:r>
            <a:r>
              <a:rPr lang="nb-NO" altLang="nb-NO" sz="1800" dirty="0"/>
              <a:t>og </a:t>
            </a:r>
            <a:r>
              <a:rPr lang="nb-NO" altLang="nb-NO" sz="1800" dirty="0" err="1" smtClean="0"/>
              <a:t>korleis</a:t>
            </a:r>
            <a:r>
              <a:rPr lang="nb-NO" altLang="nb-NO" sz="1800" dirty="0" smtClean="0"/>
              <a:t> </a:t>
            </a:r>
            <a:r>
              <a:rPr lang="nb-NO" altLang="nb-NO" sz="1800" dirty="0" err="1" smtClean="0"/>
              <a:t>massane</a:t>
            </a:r>
            <a:r>
              <a:rPr lang="nb-NO" altLang="nb-NO" sz="1800" dirty="0" smtClean="0"/>
              <a:t> </a:t>
            </a:r>
            <a:r>
              <a:rPr lang="nb-NO" altLang="nb-NO" sz="1800" dirty="0"/>
              <a:t>er tenkt håndtert. </a:t>
            </a:r>
            <a:r>
              <a:rPr lang="nb-NO" altLang="nb-NO" sz="1800" dirty="0" smtClean="0"/>
              <a:t>Prosjekta er i stor </a:t>
            </a:r>
            <a:r>
              <a:rPr lang="nb-NO" altLang="nb-NO" sz="1800" dirty="0"/>
              <a:t>grad </a:t>
            </a:r>
            <a:r>
              <a:rPr lang="nb-NO" altLang="nb-NO" sz="1800" dirty="0" smtClean="0"/>
              <a:t>styrt av </a:t>
            </a:r>
            <a:r>
              <a:rPr lang="nb-NO" altLang="nb-NO" sz="1800" dirty="0" err="1" smtClean="0"/>
              <a:t>statlege</a:t>
            </a:r>
            <a:r>
              <a:rPr lang="nb-NO" altLang="nb-NO" sz="1800" dirty="0" smtClean="0"/>
              <a:t> </a:t>
            </a:r>
            <a:r>
              <a:rPr lang="nb-NO" altLang="nb-NO" sz="1800" dirty="0" err="1" smtClean="0"/>
              <a:t>aktørar</a:t>
            </a:r>
            <a:r>
              <a:rPr lang="nb-NO" altLang="nb-NO" sz="1800" dirty="0" smtClean="0"/>
              <a:t>, men som </a:t>
            </a:r>
            <a:r>
              <a:rPr lang="nb-NO" altLang="nb-NO" sz="1800" dirty="0" err="1" smtClean="0"/>
              <a:t>kommunane</a:t>
            </a:r>
            <a:r>
              <a:rPr lang="nb-NO" altLang="nb-NO" sz="1800" dirty="0" smtClean="0"/>
              <a:t> handterer som </a:t>
            </a:r>
            <a:r>
              <a:rPr lang="nb-NO" altLang="nb-NO" sz="1800" dirty="0"/>
              <a:t>planmyndighet. </a:t>
            </a:r>
            <a:endParaRPr lang="nb-NO" altLang="nb-NO" sz="1800" dirty="0" smtClean="0"/>
          </a:p>
          <a:p>
            <a:pPr marL="0" indent="0">
              <a:spcBef>
                <a:spcPts val="0"/>
              </a:spcBef>
              <a:buNone/>
            </a:pPr>
            <a:endParaRPr lang="nb-NO" altLang="nb-NO" sz="1000" dirty="0" smtClean="0"/>
          </a:p>
          <a:p>
            <a:pPr marL="0" indent="0">
              <a:spcBef>
                <a:spcPts val="0"/>
              </a:spcBef>
              <a:buNone/>
            </a:pPr>
            <a:r>
              <a:rPr lang="nb-NO" altLang="nb-NO" sz="1800" dirty="0"/>
              <a:t>H</a:t>
            </a:r>
            <a:r>
              <a:rPr lang="nb-NO" altLang="nb-NO" sz="1800" dirty="0" smtClean="0"/>
              <a:t>eller </a:t>
            </a:r>
            <a:r>
              <a:rPr lang="nb-NO" altLang="nb-NO" sz="1800" dirty="0"/>
              <a:t>ikke </a:t>
            </a:r>
            <a:r>
              <a:rPr lang="nb-NO" altLang="nb-NO" sz="1800" dirty="0" smtClean="0"/>
              <a:t>oversikt </a:t>
            </a:r>
            <a:r>
              <a:rPr lang="nb-NO" altLang="nb-NO" sz="1800" dirty="0"/>
              <a:t>over planlagte </a:t>
            </a:r>
            <a:r>
              <a:rPr lang="nb-NO" altLang="nb-NO" sz="1800" dirty="0" smtClean="0"/>
              <a:t>og pågående </a:t>
            </a:r>
            <a:r>
              <a:rPr lang="nb-NO" altLang="nb-NO" sz="1800" dirty="0"/>
              <a:t>byggeprosjekter i Oslo kommune, </a:t>
            </a:r>
            <a:r>
              <a:rPr lang="nb-NO" altLang="nb-NO" sz="1800" dirty="0" smtClean="0"/>
              <a:t>og </a:t>
            </a:r>
            <a:r>
              <a:rPr lang="nb-NO" altLang="nb-NO" sz="1800" dirty="0" err="1" smtClean="0"/>
              <a:t>korleis</a:t>
            </a:r>
            <a:r>
              <a:rPr lang="nb-NO" altLang="nb-NO" sz="1800" dirty="0" smtClean="0"/>
              <a:t> </a:t>
            </a:r>
            <a:r>
              <a:rPr lang="nb-NO" altLang="nb-NO" sz="1800" dirty="0" err="1" smtClean="0"/>
              <a:t>overskotsmassane</a:t>
            </a:r>
            <a:r>
              <a:rPr lang="nb-NO" altLang="nb-NO" sz="1800" dirty="0" smtClean="0"/>
              <a:t> </a:t>
            </a:r>
            <a:r>
              <a:rPr lang="nb-NO" altLang="nb-NO" sz="1800" dirty="0" err="1" smtClean="0"/>
              <a:t>frå</a:t>
            </a:r>
            <a:r>
              <a:rPr lang="nb-NO" altLang="nb-NO" sz="1800" dirty="0" smtClean="0"/>
              <a:t> prosjekta der vil </a:t>
            </a:r>
            <a:r>
              <a:rPr lang="nb-NO" altLang="nb-NO" sz="1800" dirty="0" err="1" smtClean="0"/>
              <a:t>påverke</a:t>
            </a:r>
            <a:r>
              <a:rPr lang="nb-NO" altLang="nb-NO" sz="1800" dirty="0" smtClean="0"/>
              <a:t> </a:t>
            </a:r>
            <a:r>
              <a:rPr lang="nb-NO" altLang="nb-NO" sz="1800" dirty="0"/>
              <a:t>mottakssituasjonen i </a:t>
            </a:r>
            <a:r>
              <a:rPr lang="nb-NO" altLang="nb-NO" sz="1800" dirty="0" err="1" smtClean="0"/>
              <a:t>kommunane</a:t>
            </a:r>
            <a:r>
              <a:rPr lang="nb-NO" altLang="nb-NO" sz="1800" dirty="0" smtClean="0"/>
              <a:t> i Akershus</a:t>
            </a:r>
          </a:p>
          <a:p>
            <a:pPr marL="0" indent="0">
              <a:spcBef>
                <a:spcPts val="0"/>
              </a:spcBef>
              <a:buNone/>
            </a:pPr>
            <a:endParaRPr lang="nb-NO" altLang="nb-NO" sz="1000" dirty="0" smtClean="0"/>
          </a:p>
          <a:p>
            <a:pPr marL="0" indent="0">
              <a:spcBef>
                <a:spcPts val="0"/>
              </a:spcBef>
              <a:buNone/>
            </a:pPr>
            <a:r>
              <a:rPr lang="nb-NO" altLang="nb-NO" sz="1800" dirty="0" smtClean="0"/>
              <a:t>For </a:t>
            </a:r>
            <a:r>
              <a:rPr lang="nb-NO" altLang="nb-NO" sz="1800" dirty="0"/>
              <a:t>få regulerte areal for mottak og mellomlager av </a:t>
            </a:r>
            <a:r>
              <a:rPr lang="nb-NO" altLang="nb-NO" sz="1800" dirty="0" err="1"/>
              <a:t>massar</a:t>
            </a:r>
            <a:r>
              <a:rPr lang="nb-NO" altLang="nb-NO" sz="1800" dirty="0"/>
              <a:t> rundt </a:t>
            </a:r>
            <a:r>
              <a:rPr lang="nb-NO" altLang="nb-NO" sz="1800" dirty="0" err="1"/>
              <a:t>byar</a:t>
            </a:r>
            <a:r>
              <a:rPr lang="nb-NO" altLang="nb-NO" sz="1800" dirty="0"/>
              <a:t> og </a:t>
            </a:r>
            <a:r>
              <a:rPr lang="nb-NO" altLang="nb-NO" sz="1800" dirty="0" err="1"/>
              <a:t>tettstader</a:t>
            </a:r>
            <a:r>
              <a:rPr lang="nb-NO" altLang="nb-NO" sz="1800" dirty="0"/>
              <a:t> i fylket</a:t>
            </a:r>
            <a:r>
              <a:rPr lang="nb-NO" altLang="nb-NO" sz="1800" dirty="0" smtClean="0"/>
              <a:t>. For lite vekt på kva </a:t>
            </a:r>
            <a:r>
              <a:rPr lang="nb-NO" altLang="nb-NO" sz="1800" dirty="0" err="1" smtClean="0"/>
              <a:t>overskotsmassane</a:t>
            </a:r>
            <a:r>
              <a:rPr lang="nb-NO" altLang="nb-NO" sz="1800" dirty="0" smtClean="0"/>
              <a:t> kan </a:t>
            </a:r>
            <a:r>
              <a:rPr lang="nb-NO" altLang="nb-NO" sz="1800" dirty="0" err="1" smtClean="0"/>
              <a:t>brukast</a:t>
            </a:r>
            <a:r>
              <a:rPr lang="nb-NO" altLang="nb-NO" sz="1800" dirty="0" smtClean="0"/>
              <a:t> til. </a:t>
            </a:r>
          </a:p>
          <a:p>
            <a:pPr marL="0" indent="0">
              <a:spcBef>
                <a:spcPts val="0"/>
              </a:spcBef>
              <a:buNone/>
            </a:pPr>
            <a:endParaRPr lang="nb-NO" altLang="nb-NO" sz="1000" dirty="0" smtClean="0"/>
          </a:p>
          <a:p>
            <a:pPr marL="0" indent="0">
              <a:spcBef>
                <a:spcPts val="0"/>
              </a:spcBef>
              <a:buNone/>
            </a:pPr>
            <a:r>
              <a:rPr lang="nb-NO" altLang="nb-NO" sz="1800" dirty="0" smtClean="0"/>
              <a:t>Masseforvaltningssaker </a:t>
            </a:r>
            <a:r>
              <a:rPr lang="nb-NO" altLang="nb-NO" sz="1800" dirty="0"/>
              <a:t>vert omfatta av mange lovverk og er fordelt på ulike myndighetsområder både mellom de ulike forvaltningsnivåene og i </a:t>
            </a:r>
            <a:r>
              <a:rPr lang="nb-NO" altLang="nb-NO" sz="1800" dirty="0" err="1"/>
              <a:t>kommunane</a:t>
            </a:r>
            <a:r>
              <a:rPr lang="nb-NO" altLang="nb-NO" sz="1800" dirty="0"/>
              <a:t>. </a:t>
            </a:r>
            <a:endParaRPr lang="nb-NO" altLang="nb-NO" sz="1000" dirty="0" smtClean="0"/>
          </a:p>
        </p:txBody>
      </p:sp>
      <p:pic>
        <p:nvPicPr>
          <p:cNvPr id="2" name="Bilde 1"/>
          <p:cNvPicPr>
            <a:picLocks noChangeAspect="1"/>
          </p:cNvPicPr>
          <p:nvPr/>
        </p:nvPicPr>
        <p:blipFill>
          <a:blip r:embed="rId2"/>
          <a:stretch>
            <a:fillRect/>
          </a:stretch>
        </p:blipFill>
        <p:spPr>
          <a:xfrm>
            <a:off x="457200" y="274638"/>
            <a:ext cx="3770895" cy="836346"/>
          </a:xfrm>
          <a:prstGeom prst="rect">
            <a:avLst/>
          </a:prstGeom>
          <a:ln>
            <a:solidFill>
              <a:srgbClr val="C00000"/>
            </a:solidFill>
          </a:ln>
        </p:spPr>
      </p:pic>
    </p:spTree>
    <p:extLst>
      <p:ext uri="{BB962C8B-B14F-4D97-AF65-F5344CB8AC3E}">
        <p14:creationId xmlns:p14="http://schemas.microsoft.com/office/powerpoint/2010/main" val="1108928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tel 1"/>
          <p:cNvSpPr>
            <a:spLocks noGrp="1"/>
          </p:cNvSpPr>
          <p:nvPr>
            <p:ph type="title"/>
          </p:nvPr>
        </p:nvSpPr>
        <p:spPr>
          <a:xfrm>
            <a:off x="5097780" y="274638"/>
            <a:ext cx="3589020" cy="823912"/>
          </a:xfrm>
        </p:spPr>
        <p:txBody>
          <a:bodyPr/>
          <a:lstStyle/>
          <a:p>
            <a:r>
              <a:rPr lang="nn-NO" altLang="nb-NO" sz="1800" dirty="0" smtClean="0"/>
              <a:t/>
            </a:r>
            <a:br>
              <a:rPr lang="nn-NO" altLang="nb-NO" sz="1800" dirty="0" smtClean="0"/>
            </a:br>
            <a:r>
              <a:rPr lang="nn-NO" altLang="nb-NO" sz="2800" dirty="0"/>
              <a:t>M</a:t>
            </a:r>
            <a:r>
              <a:rPr lang="nn-NO" altLang="nb-NO" sz="2800" dirty="0" smtClean="0"/>
              <a:t>ål med planen</a:t>
            </a:r>
            <a:endParaRPr lang="nb-NO" altLang="nb-NO" sz="2800" dirty="0" smtClean="0"/>
          </a:p>
        </p:txBody>
      </p:sp>
      <p:sp>
        <p:nvSpPr>
          <p:cNvPr id="11267" name="Plassholder for innhold 2"/>
          <p:cNvSpPr>
            <a:spLocks noGrp="1"/>
          </p:cNvSpPr>
          <p:nvPr>
            <p:ph idx="1"/>
          </p:nvPr>
        </p:nvSpPr>
        <p:spPr>
          <a:xfrm>
            <a:off x="457200" y="1409700"/>
            <a:ext cx="8229600" cy="2962275"/>
          </a:xfrm>
        </p:spPr>
        <p:txBody>
          <a:bodyPr/>
          <a:lstStyle/>
          <a:p>
            <a:pPr marL="446088" indent="-263525"/>
            <a:r>
              <a:rPr lang="nb-NO" altLang="nb-NO" sz="2400" dirty="0" smtClean="0"/>
              <a:t>sikre </a:t>
            </a:r>
            <a:r>
              <a:rPr lang="nb-NO" altLang="nb-NO" sz="2400" dirty="0"/>
              <a:t>byggeråstoff og uttaksområder </a:t>
            </a:r>
            <a:r>
              <a:rPr lang="nb-NO" altLang="nb-NO" sz="2400" dirty="0" smtClean="0"/>
              <a:t>for framtidige </a:t>
            </a:r>
            <a:r>
              <a:rPr lang="nb-NO" altLang="nb-NO" sz="2400" dirty="0"/>
              <a:t>behov i </a:t>
            </a:r>
            <a:r>
              <a:rPr lang="nb-NO" altLang="nb-NO" sz="2400" dirty="0" smtClean="0"/>
              <a:t>Akershus</a:t>
            </a:r>
          </a:p>
          <a:p>
            <a:pPr marL="446088" indent="-263525"/>
            <a:r>
              <a:rPr lang="nb-NO" altLang="nb-NO" sz="2400" dirty="0"/>
              <a:t>sikre arealer for massemottak, </a:t>
            </a:r>
            <a:r>
              <a:rPr lang="nb-NO" altLang="nb-NO" sz="2400" dirty="0" smtClean="0"/>
              <a:t>gjenvinning og </a:t>
            </a:r>
            <a:r>
              <a:rPr lang="nb-NO" altLang="nb-NO" sz="2400" dirty="0"/>
              <a:t>lovlig </a:t>
            </a:r>
            <a:r>
              <a:rPr lang="nb-NO" altLang="nb-NO" sz="2400" dirty="0" smtClean="0"/>
              <a:t>deponering</a:t>
            </a:r>
          </a:p>
          <a:p>
            <a:pPr marL="446088" indent="-263525"/>
            <a:r>
              <a:rPr lang="nb-NO" altLang="nb-NO" sz="2400" dirty="0"/>
              <a:t>sørge for størst mulig gjenbruksandel </a:t>
            </a:r>
            <a:r>
              <a:rPr lang="nb-NO" altLang="nb-NO" sz="2400" dirty="0" smtClean="0"/>
              <a:t>av gjenvinnbare masser</a:t>
            </a:r>
          </a:p>
          <a:p>
            <a:pPr marL="446088" indent="-263525"/>
            <a:r>
              <a:rPr lang="nb-NO" altLang="nb-NO" sz="2400" dirty="0"/>
              <a:t>redusere miljø- og </a:t>
            </a:r>
            <a:r>
              <a:rPr lang="nb-NO" altLang="nb-NO" sz="2400" dirty="0" smtClean="0"/>
              <a:t>samfunnsbelastning fra </a:t>
            </a:r>
            <a:r>
              <a:rPr lang="nb-NO" altLang="nb-NO" sz="2400" dirty="0"/>
              <a:t>masseuttak, massehåndtering </a:t>
            </a:r>
            <a:r>
              <a:rPr lang="nb-NO" altLang="nb-NO" sz="2400" dirty="0" smtClean="0"/>
              <a:t>og massetransport</a:t>
            </a:r>
            <a:endParaRPr lang="nb-NO" altLang="nb-NO" sz="2400" dirty="0"/>
          </a:p>
          <a:p>
            <a:pPr marL="0" indent="0">
              <a:buNone/>
            </a:pPr>
            <a:r>
              <a:rPr lang="nb-NO" altLang="nb-NO" sz="2400" dirty="0" smtClean="0"/>
              <a:t> </a:t>
            </a:r>
            <a:endParaRPr lang="nb-NO" altLang="nb-NO" sz="2400" dirty="0"/>
          </a:p>
        </p:txBody>
      </p:sp>
      <p:pic>
        <p:nvPicPr>
          <p:cNvPr id="2" name="Bilde 1"/>
          <p:cNvPicPr>
            <a:picLocks noChangeAspect="1"/>
          </p:cNvPicPr>
          <p:nvPr/>
        </p:nvPicPr>
        <p:blipFill>
          <a:blip r:embed="rId2"/>
          <a:stretch>
            <a:fillRect/>
          </a:stretch>
        </p:blipFill>
        <p:spPr>
          <a:xfrm>
            <a:off x="457200" y="274638"/>
            <a:ext cx="3770895" cy="836346"/>
          </a:xfrm>
          <a:prstGeom prst="rect">
            <a:avLst/>
          </a:prstGeom>
          <a:ln>
            <a:solidFill>
              <a:srgbClr val="C00000"/>
            </a:solidFill>
          </a:ln>
        </p:spPr>
      </p:pic>
      <p:sp>
        <p:nvSpPr>
          <p:cNvPr id="6" name="TekstSylinder 5"/>
          <p:cNvSpPr txBox="1"/>
          <p:nvPr/>
        </p:nvSpPr>
        <p:spPr>
          <a:xfrm>
            <a:off x="675249" y="4371975"/>
            <a:ext cx="8010398" cy="1446550"/>
          </a:xfrm>
          <a:prstGeom prst="rect">
            <a:avLst/>
          </a:prstGeom>
          <a:solidFill>
            <a:srgbClr val="FFFFCC"/>
          </a:solidFill>
          <a:ln>
            <a:solidFill>
              <a:srgbClr val="C00000"/>
            </a:solidFill>
          </a:ln>
        </p:spPr>
        <p:txBody>
          <a:bodyPr wrap="none" rtlCol="0">
            <a:spAutoFit/>
          </a:bodyPr>
          <a:lstStyle/>
          <a:p>
            <a:r>
              <a:rPr lang="nb-NO" sz="2200" b="1" dirty="0" smtClean="0"/>
              <a:t>Planen </a:t>
            </a:r>
            <a:r>
              <a:rPr lang="nb-NO" sz="2200" b="1" dirty="0" err="1" smtClean="0"/>
              <a:t>omhandlar</a:t>
            </a:r>
            <a:r>
              <a:rPr lang="nb-NO" sz="2200" b="1" dirty="0" smtClean="0"/>
              <a:t> (avgrensing): </a:t>
            </a:r>
          </a:p>
          <a:p>
            <a:pPr marL="182563" indent="-182563">
              <a:buFont typeface="Arial" panose="020B0604020202020204" pitchFamily="34" charset="0"/>
              <a:buChar char="•"/>
            </a:pPr>
            <a:r>
              <a:rPr lang="nb-NO" sz="2200" dirty="0" err="1"/>
              <a:t>B</a:t>
            </a:r>
            <a:r>
              <a:rPr lang="nb-NO" sz="2200" dirty="0" err="1" smtClean="0"/>
              <a:t>yggjeråstoffa</a:t>
            </a:r>
            <a:r>
              <a:rPr lang="nb-NO" sz="2200" dirty="0" smtClean="0"/>
              <a:t> pukk, grus og sand,</a:t>
            </a:r>
          </a:p>
          <a:p>
            <a:pPr marL="182563" indent="-182563">
              <a:buFont typeface="Arial" panose="020B0604020202020204" pitchFamily="34" charset="0"/>
              <a:buChar char="•"/>
            </a:pPr>
            <a:r>
              <a:rPr lang="nb-NO" sz="2200" dirty="0" err="1" smtClean="0"/>
              <a:t>Overskotsmassar</a:t>
            </a:r>
            <a:r>
              <a:rPr lang="nb-NO" sz="2200" dirty="0" smtClean="0"/>
              <a:t> </a:t>
            </a:r>
            <a:r>
              <a:rPr lang="nb-NO" sz="2200" dirty="0" err="1" smtClean="0"/>
              <a:t>frå</a:t>
            </a:r>
            <a:r>
              <a:rPr lang="nb-NO" sz="2200" dirty="0" smtClean="0"/>
              <a:t> ulike </a:t>
            </a:r>
            <a:r>
              <a:rPr lang="nb-NO" sz="2200" dirty="0" err="1" smtClean="0"/>
              <a:t>typar</a:t>
            </a:r>
            <a:r>
              <a:rPr lang="nb-NO" sz="2200" dirty="0" smtClean="0"/>
              <a:t> bygg- og </a:t>
            </a:r>
            <a:r>
              <a:rPr lang="nb-NO" sz="2200" dirty="0" err="1" smtClean="0"/>
              <a:t>anleggsverksemd</a:t>
            </a:r>
            <a:endParaRPr lang="nb-NO" sz="2200" dirty="0" smtClean="0"/>
          </a:p>
          <a:p>
            <a:pPr marL="182563" indent="-182563">
              <a:buFont typeface="Arial" panose="020B0604020202020204" pitchFamily="34" charset="0"/>
              <a:buChar char="•"/>
            </a:pPr>
            <a:r>
              <a:rPr lang="nb-NO" sz="2200" dirty="0" smtClean="0"/>
              <a:t>Planen tar kun for seg areal for uttak og mottak av </a:t>
            </a:r>
            <a:r>
              <a:rPr lang="nb-NO" sz="2200" dirty="0" err="1" smtClean="0"/>
              <a:t>massar</a:t>
            </a:r>
            <a:r>
              <a:rPr lang="nb-NO" sz="2200" dirty="0" smtClean="0"/>
              <a:t> på land. </a:t>
            </a:r>
            <a:endParaRPr lang="nn-NO" sz="2200" dirty="0"/>
          </a:p>
        </p:txBody>
      </p:sp>
    </p:spTree>
    <p:extLst>
      <p:ext uri="{BB962C8B-B14F-4D97-AF65-F5344CB8AC3E}">
        <p14:creationId xmlns:p14="http://schemas.microsoft.com/office/powerpoint/2010/main" val="3899624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tel 1"/>
          <p:cNvSpPr>
            <a:spLocks noGrp="1"/>
          </p:cNvSpPr>
          <p:nvPr>
            <p:ph type="title"/>
          </p:nvPr>
        </p:nvSpPr>
        <p:spPr>
          <a:xfrm>
            <a:off x="4926330" y="366872"/>
            <a:ext cx="3760470" cy="1372870"/>
          </a:xfrm>
          <a:solidFill>
            <a:schemeClr val="bg1"/>
          </a:solidFill>
        </p:spPr>
        <p:txBody>
          <a:bodyPr/>
          <a:lstStyle/>
          <a:p>
            <a:r>
              <a:rPr lang="nn-NO" altLang="nb-NO" sz="2800" dirty="0" smtClean="0"/>
              <a:t>Definisjonar – </a:t>
            </a:r>
            <a:r>
              <a:rPr lang="nn-NO" altLang="nb-NO" sz="2400" dirty="0" smtClean="0"/>
              <a:t>overskotsmassar frå bygge- og anleggsverksemd</a:t>
            </a:r>
            <a:endParaRPr lang="nb-NO" altLang="nb-NO" sz="2400" dirty="0" smtClean="0"/>
          </a:p>
        </p:txBody>
      </p:sp>
      <p:sp>
        <p:nvSpPr>
          <p:cNvPr id="11267" name="Plassholder for innhold 2"/>
          <p:cNvSpPr>
            <a:spLocks noGrp="1"/>
          </p:cNvSpPr>
          <p:nvPr>
            <p:ph idx="1"/>
          </p:nvPr>
        </p:nvSpPr>
        <p:spPr>
          <a:xfrm>
            <a:off x="481820" y="1739742"/>
            <a:ext cx="8229600" cy="4256201"/>
          </a:xfrm>
        </p:spPr>
        <p:txBody>
          <a:bodyPr/>
          <a:lstStyle/>
          <a:p>
            <a:pPr marL="182563" indent="-182563"/>
            <a:r>
              <a:rPr lang="nb-NO" altLang="nb-NO" sz="2000" dirty="0"/>
              <a:t>M</a:t>
            </a:r>
            <a:r>
              <a:rPr lang="nb-NO" altLang="nb-NO" sz="2000" dirty="0" smtClean="0"/>
              <a:t>assetak/grustak/pukkverk/steinbrudd</a:t>
            </a:r>
            <a:r>
              <a:rPr lang="nb-NO" altLang="nb-NO" sz="2000" dirty="0"/>
              <a:t>: </a:t>
            </a:r>
            <a:endParaRPr lang="nb-NO" altLang="nb-NO" sz="2000" dirty="0" smtClean="0"/>
          </a:p>
          <a:p>
            <a:pPr marL="536575" lvl="1" indent="-182563">
              <a:spcBef>
                <a:spcPts val="0"/>
              </a:spcBef>
            </a:pPr>
            <a:r>
              <a:rPr lang="nb-NO" altLang="nb-NO" sz="1800" dirty="0" smtClean="0"/>
              <a:t>anlegg </a:t>
            </a:r>
            <a:r>
              <a:rPr lang="nb-NO" altLang="nb-NO" sz="1800" dirty="0"/>
              <a:t>hvor det drives uttak og foredling </a:t>
            </a:r>
            <a:r>
              <a:rPr lang="nb-NO" altLang="nb-NO" sz="1800" dirty="0" smtClean="0"/>
              <a:t>av byggeråstoffer </a:t>
            </a:r>
            <a:r>
              <a:rPr lang="nb-NO" altLang="nb-NO" sz="1800" dirty="0"/>
              <a:t>fra </a:t>
            </a:r>
            <a:r>
              <a:rPr lang="nb-NO" altLang="nb-NO" sz="1800" dirty="0" smtClean="0"/>
              <a:t>en forekomst </a:t>
            </a:r>
            <a:r>
              <a:rPr lang="nb-NO" altLang="nb-NO" sz="1800" dirty="0"/>
              <a:t>av bergamasse</a:t>
            </a:r>
            <a:r>
              <a:rPr lang="nb-NO" altLang="nb-NO" sz="1800" dirty="0" smtClean="0"/>
              <a:t>, grus </a:t>
            </a:r>
            <a:r>
              <a:rPr lang="nb-NO" altLang="nb-NO" sz="1800" dirty="0"/>
              <a:t>og sand </a:t>
            </a:r>
            <a:endParaRPr lang="nb-NO" altLang="nb-NO" sz="1800" dirty="0" smtClean="0"/>
          </a:p>
          <a:p>
            <a:pPr marL="182563" indent="-182563" defTabSz="354013"/>
            <a:r>
              <a:rPr lang="nb-NO" altLang="nb-NO" sz="2000" dirty="0" err="1" smtClean="0"/>
              <a:t>Gravemassar</a:t>
            </a:r>
            <a:r>
              <a:rPr lang="nb-NO" altLang="nb-NO" sz="2000" dirty="0" smtClean="0"/>
              <a:t>:</a:t>
            </a:r>
          </a:p>
          <a:p>
            <a:pPr marL="536575" lvl="1" indent="-182563" defTabSz="354013">
              <a:spcBef>
                <a:spcPts val="0"/>
              </a:spcBef>
            </a:pPr>
            <a:r>
              <a:rPr lang="nb-NO" altLang="nb-NO" sz="1800" dirty="0" smtClean="0"/>
              <a:t>Jord og berggrunn som graves opp på en eiendom. Rene, naturlige masser.</a:t>
            </a:r>
          </a:p>
          <a:p>
            <a:pPr marL="536575" lvl="1" indent="-182563" defTabSz="354013">
              <a:spcBef>
                <a:spcPts val="0"/>
              </a:spcBef>
            </a:pPr>
            <a:r>
              <a:rPr lang="nb-NO" altLang="nb-NO" sz="1800" dirty="0" smtClean="0"/>
              <a:t>Forurensede gravemasser: Gravemasser fra forurenset grunn.</a:t>
            </a:r>
          </a:p>
          <a:p>
            <a:pPr marL="536575" lvl="1" indent="-182563" defTabSz="354013">
              <a:spcBef>
                <a:spcPts val="0"/>
              </a:spcBef>
            </a:pPr>
            <a:r>
              <a:rPr lang="nb-NO" altLang="nb-NO" sz="1800" dirty="0" smtClean="0"/>
              <a:t>Forurenset grunn: ….</a:t>
            </a:r>
          </a:p>
          <a:p>
            <a:pPr marL="182563" indent="-182563" defTabSz="354013"/>
            <a:r>
              <a:rPr lang="nb-NO" altLang="nb-NO" sz="2000" dirty="0" err="1" smtClean="0"/>
              <a:t>Byggavfall</a:t>
            </a:r>
            <a:endParaRPr lang="nb-NO" altLang="nb-NO" sz="2000" dirty="0" smtClean="0"/>
          </a:p>
          <a:p>
            <a:pPr marL="536575" lvl="1" indent="-182563" defTabSz="354013">
              <a:spcBef>
                <a:spcPts val="0"/>
              </a:spcBef>
            </a:pPr>
            <a:r>
              <a:rPr lang="nb-NO" altLang="nb-NO" sz="1800" dirty="0" smtClean="0"/>
              <a:t>Nærmere </a:t>
            </a:r>
            <a:r>
              <a:rPr lang="nb-NO" altLang="nb-NO" sz="1800" dirty="0"/>
              <a:t>definert i </a:t>
            </a:r>
            <a:r>
              <a:rPr lang="nb-NO" altLang="nb-NO" sz="1800" dirty="0" err="1" smtClean="0"/>
              <a:t>byggteknisk</a:t>
            </a:r>
            <a:r>
              <a:rPr lang="nb-NO" altLang="nb-NO" sz="1800" dirty="0" smtClean="0"/>
              <a:t> forskrift </a:t>
            </a:r>
            <a:r>
              <a:rPr lang="nb-NO" altLang="nb-NO" sz="1800" dirty="0"/>
              <a:t>kapittel 9. </a:t>
            </a:r>
            <a:r>
              <a:rPr lang="nb-NO" altLang="nb-NO" sz="1800" dirty="0" err="1"/>
              <a:t>Byggavfall</a:t>
            </a:r>
            <a:r>
              <a:rPr lang="nb-NO" altLang="nb-NO" sz="1800" dirty="0"/>
              <a:t> </a:t>
            </a:r>
            <a:r>
              <a:rPr lang="nb-NO" altLang="nb-NO" sz="1800" dirty="0" smtClean="0"/>
              <a:t>håndteres etter </a:t>
            </a:r>
            <a:r>
              <a:rPr lang="nb-NO" altLang="nb-NO" sz="1800" dirty="0" err="1"/>
              <a:t>byggesaksforskriften</a:t>
            </a:r>
            <a:r>
              <a:rPr lang="nb-NO" altLang="nb-NO" sz="1800" dirty="0"/>
              <a:t>. </a:t>
            </a:r>
            <a:r>
              <a:rPr lang="nb-NO" altLang="nb-NO" sz="1800" dirty="0">
                <a:solidFill>
                  <a:srgbClr val="3399FF"/>
                </a:solidFill>
              </a:rPr>
              <a:t>Denne </a:t>
            </a:r>
            <a:r>
              <a:rPr lang="nb-NO" altLang="nb-NO" sz="1800" dirty="0" smtClean="0">
                <a:solidFill>
                  <a:srgbClr val="3399FF"/>
                </a:solidFill>
              </a:rPr>
              <a:t>planen omhandler </a:t>
            </a:r>
            <a:r>
              <a:rPr lang="nb-NO" altLang="nb-NO" sz="1800" dirty="0">
                <a:solidFill>
                  <a:srgbClr val="3399FF"/>
                </a:solidFill>
              </a:rPr>
              <a:t>kun inert </a:t>
            </a:r>
            <a:r>
              <a:rPr lang="nb-NO" altLang="nb-NO" sz="1800" dirty="0" smtClean="0">
                <a:solidFill>
                  <a:srgbClr val="3399FF"/>
                </a:solidFill>
              </a:rPr>
              <a:t>avfall og </a:t>
            </a:r>
            <a:r>
              <a:rPr lang="nb-NO" altLang="nb-NO" sz="1800" dirty="0">
                <a:solidFill>
                  <a:srgbClr val="3399FF"/>
                </a:solidFill>
              </a:rPr>
              <a:t>asfalt</a:t>
            </a:r>
            <a:r>
              <a:rPr lang="nb-NO" altLang="nb-NO" sz="1800" dirty="0"/>
              <a:t>. </a:t>
            </a:r>
            <a:endParaRPr lang="nb-NO" altLang="nb-NO" sz="1800" dirty="0" smtClean="0"/>
          </a:p>
          <a:p>
            <a:pPr marL="536575" lvl="1" indent="-182563" defTabSz="354013">
              <a:spcBef>
                <a:spcPts val="0"/>
              </a:spcBef>
            </a:pPr>
            <a:r>
              <a:rPr lang="nb-NO" altLang="nb-NO" sz="1800" dirty="0" smtClean="0"/>
              <a:t>Rent inert </a:t>
            </a:r>
            <a:r>
              <a:rPr lang="nb-NO" altLang="nb-NO" sz="1800" dirty="0" err="1" smtClean="0"/>
              <a:t>byggavfall</a:t>
            </a:r>
            <a:r>
              <a:rPr lang="nb-NO" altLang="nb-NO" sz="1800" dirty="0" smtClean="0"/>
              <a:t>, </a:t>
            </a:r>
          </a:p>
          <a:p>
            <a:pPr marL="536575" lvl="1" indent="-182563" defTabSz="354013">
              <a:spcBef>
                <a:spcPts val="0"/>
              </a:spcBef>
            </a:pPr>
            <a:r>
              <a:rPr lang="nb-NO" altLang="nb-NO" sz="1800" dirty="0"/>
              <a:t>F</a:t>
            </a:r>
            <a:r>
              <a:rPr lang="nb-NO" altLang="nb-NO" sz="1800" dirty="0" smtClean="0"/>
              <a:t>orurenset inert </a:t>
            </a:r>
            <a:r>
              <a:rPr lang="nb-NO" altLang="nb-NO" sz="1800" dirty="0" err="1" smtClean="0"/>
              <a:t>byggavfall</a:t>
            </a:r>
            <a:r>
              <a:rPr lang="nb-NO" altLang="nb-NO" sz="1800" dirty="0" smtClean="0"/>
              <a:t>, (f.eks. betong, murstein, takstein, glass, keramikk)</a:t>
            </a:r>
          </a:p>
          <a:p>
            <a:pPr marL="811213" lvl="2" indent="-182563" defTabSz="354013">
              <a:spcBef>
                <a:spcPts val="0"/>
              </a:spcBef>
            </a:pPr>
            <a:r>
              <a:rPr lang="nb-NO" altLang="nb-NO" sz="1800" dirty="0" smtClean="0"/>
              <a:t>lett forurenset betong, </a:t>
            </a:r>
          </a:p>
          <a:p>
            <a:pPr marL="536575" lvl="1" indent="-182563" defTabSz="354013">
              <a:spcBef>
                <a:spcPts val="0"/>
              </a:spcBef>
            </a:pPr>
            <a:r>
              <a:rPr lang="nb-NO" altLang="nb-NO" sz="1800" dirty="0" err="1" smtClean="0"/>
              <a:t>Byggavfall</a:t>
            </a:r>
            <a:r>
              <a:rPr lang="nb-NO" altLang="nb-NO" sz="1800" dirty="0" smtClean="0"/>
              <a:t> med innslag av annet avfall, f.eks. plast, armering, asfalt</a:t>
            </a:r>
            <a:endParaRPr lang="nb-NO" altLang="nb-NO" sz="1600" dirty="0"/>
          </a:p>
        </p:txBody>
      </p:sp>
      <p:pic>
        <p:nvPicPr>
          <p:cNvPr id="2" name="Bilde 1"/>
          <p:cNvPicPr>
            <a:picLocks noChangeAspect="1"/>
          </p:cNvPicPr>
          <p:nvPr/>
        </p:nvPicPr>
        <p:blipFill>
          <a:blip r:embed="rId2"/>
          <a:stretch>
            <a:fillRect/>
          </a:stretch>
        </p:blipFill>
        <p:spPr>
          <a:xfrm>
            <a:off x="481820" y="299139"/>
            <a:ext cx="3678700" cy="815898"/>
          </a:xfrm>
          <a:prstGeom prst="rect">
            <a:avLst/>
          </a:prstGeom>
          <a:ln>
            <a:solidFill>
              <a:srgbClr val="C00000"/>
            </a:solidFill>
          </a:ln>
        </p:spPr>
      </p:pic>
    </p:spTree>
    <p:extLst>
      <p:ext uri="{BB962C8B-B14F-4D97-AF65-F5344CB8AC3E}">
        <p14:creationId xmlns:p14="http://schemas.microsoft.com/office/powerpoint/2010/main" val="19675025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tel 1"/>
          <p:cNvSpPr>
            <a:spLocks noGrp="1"/>
          </p:cNvSpPr>
          <p:nvPr>
            <p:ph type="title"/>
          </p:nvPr>
        </p:nvSpPr>
        <p:spPr>
          <a:xfrm>
            <a:off x="4880610" y="274638"/>
            <a:ext cx="3806190" cy="936942"/>
          </a:xfrm>
          <a:solidFill>
            <a:schemeClr val="bg1"/>
          </a:solidFill>
        </p:spPr>
        <p:txBody>
          <a:bodyPr/>
          <a:lstStyle/>
          <a:p>
            <a:r>
              <a:rPr lang="nn-NO" altLang="nb-NO" sz="2800" dirty="0" smtClean="0"/>
              <a:t>Areal for mottak av overskotsmassar</a:t>
            </a:r>
            <a:endParaRPr lang="nb-NO" altLang="nb-NO" sz="2800" dirty="0" smtClean="0"/>
          </a:p>
        </p:txBody>
      </p:sp>
      <p:sp>
        <p:nvSpPr>
          <p:cNvPr id="11267" name="Plassholder for innhold 2"/>
          <p:cNvSpPr>
            <a:spLocks noGrp="1"/>
          </p:cNvSpPr>
          <p:nvPr>
            <p:ph idx="1"/>
          </p:nvPr>
        </p:nvSpPr>
        <p:spPr>
          <a:xfrm>
            <a:off x="457200" y="1497330"/>
            <a:ext cx="8229600" cy="4720590"/>
          </a:xfrm>
        </p:spPr>
        <p:txBody>
          <a:bodyPr/>
          <a:lstStyle/>
          <a:p>
            <a:r>
              <a:rPr lang="nb-NO" altLang="nb-NO" sz="2400" dirty="0" smtClean="0"/>
              <a:t>Mellomlager</a:t>
            </a:r>
          </a:p>
          <a:p>
            <a:pPr lvl="1">
              <a:spcBef>
                <a:spcPts val="0"/>
              </a:spcBef>
            </a:pPr>
            <a:r>
              <a:rPr lang="nb-NO" altLang="nb-NO" sz="2200" dirty="0" smtClean="0"/>
              <a:t>Midlertidig </a:t>
            </a:r>
            <a:r>
              <a:rPr lang="nb-NO" altLang="nb-NO" sz="2200" dirty="0"/>
              <a:t>lagring av overskuddsmasser</a:t>
            </a:r>
            <a:r>
              <a:rPr lang="nb-NO" altLang="nb-NO" sz="2200" dirty="0" smtClean="0"/>
              <a:t>. Omløpstid &lt; 1 år før overskuddsmassene </a:t>
            </a:r>
            <a:r>
              <a:rPr lang="nb-NO" altLang="nb-NO" sz="2200" dirty="0"/>
              <a:t>(avfallet</a:t>
            </a:r>
            <a:r>
              <a:rPr lang="nb-NO" altLang="nb-NO" sz="2200" dirty="0" smtClean="0"/>
              <a:t>) går </a:t>
            </a:r>
            <a:r>
              <a:rPr lang="nb-NO" altLang="nb-NO" sz="2200" dirty="0"/>
              <a:t>til deponi, eller </a:t>
            </a:r>
            <a:r>
              <a:rPr lang="nb-NO" altLang="nb-NO" sz="2200" dirty="0" smtClean="0"/>
              <a:t>&lt; 3 år før overskuddsmassene (</a:t>
            </a:r>
            <a:r>
              <a:rPr lang="nb-NO" altLang="nb-NO" sz="2200" dirty="0"/>
              <a:t>avfallet) går til gjenvinning eller behandling</a:t>
            </a:r>
            <a:r>
              <a:rPr lang="nb-NO" altLang="nb-NO" sz="2200" dirty="0" smtClean="0"/>
              <a:t>. </a:t>
            </a:r>
          </a:p>
          <a:p>
            <a:pPr>
              <a:spcBef>
                <a:spcPts val="1200"/>
              </a:spcBef>
            </a:pPr>
            <a:r>
              <a:rPr lang="nb-NO" altLang="nb-NO" sz="2400" dirty="0" smtClean="0"/>
              <a:t>Behandlingsanlegg </a:t>
            </a:r>
            <a:r>
              <a:rPr lang="nb-NO" altLang="nb-NO" sz="2200" dirty="0" smtClean="0"/>
              <a:t>(for avfall)</a:t>
            </a:r>
          </a:p>
          <a:p>
            <a:pPr lvl="1">
              <a:spcBef>
                <a:spcPts val="0"/>
              </a:spcBef>
            </a:pPr>
            <a:r>
              <a:rPr lang="nb-NO" altLang="nb-NO" sz="2200" dirty="0" smtClean="0"/>
              <a:t>F. eks. sortering </a:t>
            </a:r>
            <a:r>
              <a:rPr lang="nb-NO" altLang="nb-NO" sz="2200" dirty="0"/>
              <a:t>og bearbeiding. </a:t>
            </a:r>
            <a:endParaRPr lang="nb-NO" altLang="nb-NO" sz="2200" dirty="0" smtClean="0"/>
          </a:p>
          <a:p>
            <a:pPr>
              <a:spcBef>
                <a:spcPts val="1200"/>
              </a:spcBef>
            </a:pPr>
            <a:r>
              <a:rPr lang="nb-NO" altLang="nb-NO" sz="2400" dirty="0" smtClean="0"/>
              <a:t>Deponi </a:t>
            </a:r>
            <a:r>
              <a:rPr lang="nb-NO" altLang="nb-NO" sz="2200" dirty="0" smtClean="0"/>
              <a:t>(</a:t>
            </a:r>
            <a:r>
              <a:rPr lang="nb-NO" altLang="nb-NO" sz="2200" dirty="0"/>
              <a:t>avfallsforskriften § 9-3 g</a:t>
            </a:r>
            <a:r>
              <a:rPr lang="nb-NO" altLang="nb-NO" sz="2200" dirty="0" smtClean="0"/>
              <a:t>) </a:t>
            </a:r>
            <a:endParaRPr lang="nb-NO" altLang="nb-NO" sz="2200" dirty="0"/>
          </a:p>
          <a:p>
            <a:pPr lvl="1">
              <a:spcBef>
                <a:spcPts val="0"/>
              </a:spcBef>
            </a:pPr>
            <a:r>
              <a:rPr lang="nb-NO" altLang="nb-NO" sz="2200" dirty="0" smtClean="0"/>
              <a:t>Permanent </a:t>
            </a:r>
            <a:r>
              <a:rPr lang="nb-NO" altLang="nb-NO" sz="2200" dirty="0"/>
              <a:t>deponeringssted for avfall på </a:t>
            </a:r>
            <a:r>
              <a:rPr lang="nb-NO" altLang="nb-NO" sz="2200" dirty="0" smtClean="0"/>
              <a:t>eller under bakken</a:t>
            </a:r>
          </a:p>
          <a:p>
            <a:pPr lvl="2">
              <a:spcBef>
                <a:spcPts val="0"/>
              </a:spcBef>
            </a:pPr>
            <a:r>
              <a:rPr lang="nb-NO" altLang="nb-NO" sz="2200" dirty="0" smtClean="0"/>
              <a:t>Deponi for farlig avfall (kategori 1)</a:t>
            </a:r>
          </a:p>
          <a:p>
            <a:pPr lvl="2">
              <a:spcBef>
                <a:spcPts val="0"/>
              </a:spcBef>
            </a:pPr>
            <a:r>
              <a:rPr lang="nb-NO" altLang="nb-NO" sz="2200" dirty="0" smtClean="0"/>
              <a:t>Deponi for ordinært avfall (kategori 2)</a:t>
            </a:r>
          </a:p>
          <a:p>
            <a:pPr lvl="2">
              <a:spcBef>
                <a:spcPts val="0"/>
              </a:spcBef>
            </a:pPr>
            <a:r>
              <a:rPr lang="nb-NO" altLang="nb-NO" sz="2200" dirty="0" smtClean="0"/>
              <a:t>Deponi for inert avfall (kategori 3)</a:t>
            </a:r>
            <a:endParaRPr lang="nb-NO" altLang="nb-NO" sz="2200" dirty="0"/>
          </a:p>
        </p:txBody>
      </p:sp>
      <p:pic>
        <p:nvPicPr>
          <p:cNvPr id="2" name="Bilde 1"/>
          <p:cNvPicPr>
            <a:picLocks noChangeAspect="1"/>
          </p:cNvPicPr>
          <p:nvPr/>
        </p:nvPicPr>
        <p:blipFill>
          <a:blip r:embed="rId2"/>
          <a:stretch>
            <a:fillRect/>
          </a:stretch>
        </p:blipFill>
        <p:spPr>
          <a:xfrm>
            <a:off x="457200" y="274638"/>
            <a:ext cx="3678700" cy="815898"/>
          </a:xfrm>
          <a:prstGeom prst="rect">
            <a:avLst/>
          </a:prstGeom>
          <a:ln>
            <a:solidFill>
              <a:srgbClr val="C00000"/>
            </a:solidFill>
          </a:ln>
        </p:spPr>
      </p:pic>
    </p:spTree>
    <p:extLst>
      <p:ext uri="{BB962C8B-B14F-4D97-AF65-F5344CB8AC3E}">
        <p14:creationId xmlns:p14="http://schemas.microsoft.com/office/powerpoint/2010/main" val="27455107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tel 1"/>
          <p:cNvSpPr>
            <a:spLocks noGrp="1"/>
          </p:cNvSpPr>
          <p:nvPr>
            <p:ph type="title"/>
          </p:nvPr>
        </p:nvSpPr>
        <p:spPr>
          <a:xfrm>
            <a:off x="4663440" y="274638"/>
            <a:ext cx="4023360" cy="936942"/>
          </a:xfrm>
          <a:solidFill>
            <a:schemeClr val="bg1"/>
          </a:solidFill>
        </p:spPr>
        <p:txBody>
          <a:bodyPr/>
          <a:lstStyle/>
          <a:p>
            <a:r>
              <a:rPr lang="nn-NO" altLang="nb-NO" sz="2800" dirty="0" smtClean="0"/>
              <a:t>Areal for mottak av overskotsmassar </a:t>
            </a:r>
            <a:r>
              <a:rPr lang="nn-NO" altLang="nb-NO" sz="2000" dirty="0" smtClean="0"/>
              <a:t>(2.2.4)</a:t>
            </a:r>
            <a:endParaRPr lang="nb-NO" altLang="nb-NO" sz="2000" dirty="0" smtClean="0"/>
          </a:p>
        </p:txBody>
      </p:sp>
      <p:sp>
        <p:nvSpPr>
          <p:cNvPr id="11267" name="Plassholder for innhold 2"/>
          <p:cNvSpPr>
            <a:spLocks noGrp="1"/>
          </p:cNvSpPr>
          <p:nvPr>
            <p:ph idx="1"/>
          </p:nvPr>
        </p:nvSpPr>
        <p:spPr>
          <a:xfrm>
            <a:off x="457200" y="1497330"/>
            <a:ext cx="8229600" cy="4720590"/>
          </a:xfrm>
        </p:spPr>
        <p:txBody>
          <a:bodyPr/>
          <a:lstStyle/>
          <a:p>
            <a:pPr marL="266700" indent="-266700"/>
            <a:r>
              <a:rPr lang="nb-NO" altLang="nb-NO" sz="2400" dirty="0" err="1" smtClean="0"/>
              <a:t>Vanskeleg</a:t>
            </a:r>
            <a:r>
              <a:rPr lang="nb-NO" altLang="nb-NO" sz="2400" dirty="0" smtClean="0"/>
              <a:t> å få korrekt kart over områder for mottak av </a:t>
            </a:r>
            <a:r>
              <a:rPr lang="nb-NO" altLang="nb-NO" sz="2400" dirty="0" err="1" smtClean="0"/>
              <a:t>overskotsmassar</a:t>
            </a:r>
            <a:r>
              <a:rPr lang="nb-NO" altLang="nb-NO" sz="2400" dirty="0" smtClean="0"/>
              <a:t> i fylket. </a:t>
            </a:r>
            <a:r>
              <a:rPr lang="nb-NO" altLang="nb-NO" sz="2400" dirty="0" err="1" smtClean="0"/>
              <a:t>Kommunane</a:t>
            </a:r>
            <a:r>
              <a:rPr lang="nb-NO" altLang="nb-NO" sz="2400" dirty="0" smtClean="0"/>
              <a:t> har svært ulik informasjon om tilstand for masseforvaltning i eigen kommune. Må jobbe </a:t>
            </a:r>
            <a:r>
              <a:rPr lang="nb-NO" altLang="nb-NO" sz="2400" dirty="0" err="1" smtClean="0"/>
              <a:t>vidare</a:t>
            </a:r>
            <a:r>
              <a:rPr lang="nb-NO" altLang="nb-NO" sz="2400" dirty="0" smtClean="0"/>
              <a:t> med kartet i handlingsprogrammet.</a:t>
            </a:r>
          </a:p>
          <a:p>
            <a:pPr marL="266700" indent="-266700"/>
            <a:r>
              <a:rPr lang="nb-NO" altLang="nb-NO" sz="2400" dirty="0" smtClean="0"/>
              <a:t>Oslo kommune har </a:t>
            </a:r>
            <a:r>
              <a:rPr lang="nb-NO" altLang="nb-NO" sz="2400" dirty="0" err="1" smtClean="0"/>
              <a:t>ikkje</a:t>
            </a:r>
            <a:r>
              <a:rPr lang="nb-NO" altLang="nb-NO" sz="2400" dirty="0" smtClean="0"/>
              <a:t> eigne regulerte mottak for </a:t>
            </a:r>
            <a:r>
              <a:rPr lang="nb-NO" altLang="nb-NO" sz="2400" dirty="0" err="1" smtClean="0"/>
              <a:t>overskotsmassar</a:t>
            </a:r>
            <a:r>
              <a:rPr lang="nb-NO" altLang="nb-NO" sz="2400" dirty="0" smtClean="0"/>
              <a:t>, og eksporterer alt som </a:t>
            </a:r>
            <a:r>
              <a:rPr lang="nb-NO" altLang="nb-NO" sz="2400" dirty="0" err="1" smtClean="0"/>
              <a:t>ikkje</a:t>
            </a:r>
            <a:r>
              <a:rPr lang="nb-NO" altLang="nb-NO" sz="2400" dirty="0" smtClean="0"/>
              <a:t> vert gjenbrukt til </a:t>
            </a:r>
            <a:r>
              <a:rPr lang="nb-NO" altLang="nb-NO" sz="2400" dirty="0" err="1" smtClean="0"/>
              <a:t>nabokommunane</a:t>
            </a:r>
            <a:r>
              <a:rPr lang="nb-NO" altLang="nb-NO" sz="2400" dirty="0" smtClean="0"/>
              <a:t>.</a:t>
            </a:r>
          </a:p>
          <a:p>
            <a:pPr marL="266700" indent="-266700"/>
            <a:r>
              <a:rPr lang="nb-NO" altLang="nb-NO" sz="2400" dirty="0" smtClean="0"/>
              <a:t>Usikkert om storleik på framtidige mengder av reine, naturlege </a:t>
            </a:r>
            <a:r>
              <a:rPr lang="nb-NO" altLang="nb-NO" sz="2400" dirty="0" err="1" smtClean="0"/>
              <a:t>massar</a:t>
            </a:r>
            <a:r>
              <a:rPr lang="nb-NO" altLang="nb-NO" sz="2400" dirty="0" smtClean="0"/>
              <a:t>, inert avfall og </a:t>
            </a:r>
            <a:r>
              <a:rPr lang="nb-NO" altLang="nb-NO" sz="2400" dirty="0" err="1" smtClean="0"/>
              <a:t>forureina</a:t>
            </a:r>
            <a:r>
              <a:rPr lang="nb-NO" altLang="nb-NO" sz="2400" dirty="0" smtClean="0"/>
              <a:t> </a:t>
            </a:r>
            <a:r>
              <a:rPr lang="nb-NO" altLang="nb-NO" sz="2400" dirty="0" err="1" smtClean="0"/>
              <a:t>massar</a:t>
            </a:r>
            <a:r>
              <a:rPr lang="nb-NO" altLang="nb-NO" sz="2400" dirty="0" smtClean="0"/>
              <a:t>, og </a:t>
            </a:r>
            <a:r>
              <a:rPr lang="nb-NO" altLang="nb-NO" sz="2400" dirty="0" err="1" smtClean="0"/>
              <a:t>korleis</a:t>
            </a:r>
            <a:r>
              <a:rPr lang="nb-NO" altLang="nb-NO" sz="2400" dirty="0" smtClean="0"/>
              <a:t> dette vil </a:t>
            </a:r>
            <a:r>
              <a:rPr lang="nb-NO" altLang="nb-NO" sz="2400" dirty="0" err="1" smtClean="0"/>
              <a:t>påverke</a:t>
            </a:r>
            <a:r>
              <a:rPr lang="nb-NO" altLang="nb-NO" sz="2400" dirty="0" smtClean="0"/>
              <a:t> kor lenge dagens mottaksområder vil vare. </a:t>
            </a:r>
          </a:p>
          <a:p>
            <a:endParaRPr lang="nb-NO" altLang="nb-NO" sz="2400" dirty="0"/>
          </a:p>
        </p:txBody>
      </p:sp>
      <p:pic>
        <p:nvPicPr>
          <p:cNvPr id="2" name="Bilde 1"/>
          <p:cNvPicPr>
            <a:picLocks noChangeAspect="1"/>
          </p:cNvPicPr>
          <p:nvPr/>
        </p:nvPicPr>
        <p:blipFill>
          <a:blip r:embed="rId2"/>
          <a:stretch>
            <a:fillRect/>
          </a:stretch>
        </p:blipFill>
        <p:spPr>
          <a:xfrm>
            <a:off x="457200" y="271706"/>
            <a:ext cx="3678700" cy="815898"/>
          </a:xfrm>
          <a:prstGeom prst="rect">
            <a:avLst/>
          </a:prstGeom>
          <a:ln>
            <a:solidFill>
              <a:srgbClr val="C00000"/>
            </a:solidFill>
          </a:ln>
        </p:spPr>
      </p:pic>
    </p:spTree>
    <p:extLst>
      <p:ext uri="{BB962C8B-B14F-4D97-AF65-F5344CB8AC3E}">
        <p14:creationId xmlns:p14="http://schemas.microsoft.com/office/powerpoint/2010/main" val="42882885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tel 1"/>
          <p:cNvSpPr>
            <a:spLocks noGrp="1"/>
          </p:cNvSpPr>
          <p:nvPr>
            <p:ph type="title"/>
          </p:nvPr>
        </p:nvSpPr>
        <p:spPr>
          <a:xfrm>
            <a:off x="5191590" y="274638"/>
            <a:ext cx="3495210" cy="936942"/>
          </a:xfrm>
          <a:solidFill>
            <a:schemeClr val="bg1"/>
          </a:solidFill>
        </p:spPr>
        <p:txBody>
          <a:bodyPr/>
          <a:lstStyle/>
          <a:p>
            <a:r>
              <a:rPr lang="nn-NO" altLang="nb-NO" sz="2800" dirty="0" smtClean="0"/>
              <a:t>Gjenbruk av  overskotsmassar</a:t>
            </a:r>
            <a:endParaRPr lang="nb-NO" altLang="nb-NO" sz="2800" dirty="0" smtClean="0"/>
          </a:p>
        </p:txBody>
      </p:sp>
      <p:sp>
        <p:nvSpPr>
          <p:cNvPr id="11267" name="Plassholder for innhold 2"/>
          <p:cNvSpPr>
            <a:spLocks noGrp="1"/>
          </p:cNvSpPr>
          <p:nvPr>
            <p:ph idx="1"/>
          </p:nvPr>
        </p:nvSpPr>
        <p:spPr>
          <a:xfrm>
            <a:off x="457200" y="1345223"/>
            <a:ext cx="8229600" cy="4872697"/>
          </a:xfrm>
        </p:spPr>
        <p:txBody>
          <a:bodyPr/>
          <a:lstStyle/>
          <a:p>
            <a:pPr marL="176213" indent="-176213"/>
            <a:r>
              <a:rPr lang="nb-NO" sz="2200" dirty="0" smtClean="0"/>
              <a:t>Jf. Nasjonale mål for avfall og gjenvinning (Nasjonal </a:t>
            </a:r>
            <a:r>
              <a:rPr lang="nb-NO" sz="2200" dirty="0"/>
              <a:t>avfallsstrategi fra 2013, «Fra avfall til ressurs</a:t>
            </a:r>
            <a:r>
              <a:rPr lang="nb-NO" sz="2200" dirty="0" smtClean="0"/>
              <a:t>»), og EU sin handlingsplan for sirkulær økonomi (2015), som </a:t>
            </a:r>
            <a:r>
              <a:rPr lang="nb-NO" sz="2200" dirty="0" err="1" smtClean="0"/>
              <a:t>set</a:t>
            </a:r>
            <a:r>
              <a:rPr lang="nb-NO" sz="2200" dirty="0" smtClean="0"/>
              <a:t> kursen for avfalls- og gjenvinningsbransjen.  Tiltak for å redusere avfall og </a:t>
            </a:r>
            <a:r>
              <a:rPr lang="nb-NO" sz="2200" dirty="0" err="1" smtClean="0"/>
              <a:t>fremje</a:t>
            </a:r>
            <a:r>
              <a:rPr lang="nb-NO" sz="2200" dirty="0" smtClean="0"/>
              <a:t> gjenvinning. </a:t>
            </a:r>
            <a:endParaRPr lang="nb-NO" altLang="nb-NO" sz="2200" dirty="0"/>
          </a:p>
        </p:txBody>
      </p:sp>
      <p:pic>
        <p:nvPicPr>
          <p:cNvPr id="2" name="Bilde 1"/>
          <p:cNvPicPr>
            <a:picLocks noChangeAspect="1"/>
          </p:cNvPicPr>
          <p:nvPr/>
        </p:nvPicPr>
        <p:blipFill>
          <a:blip r:embed="rId2"/>
          <a:stretch>
            <a:fillRect/>
          </a:stretch>
        </p:blipFill>
        <p:spPr>
          <a:xfrm>
            <a:off x="457200" y="274638"/>
            <a:ext cx="3678700" cy="815898"/>
          </a:xfrm>
          <a:prstGeom prst="rect">
            <a:avLst/>
          </a:prstGeom>
          <a:ln>
            <a:solidFill>
              <a:srgbClr val="C00000"/>
            </a:solidFill>
          </a:ln>
        </p:spPr>
      </p:pic>
      <p:pic>
        <p:nvPicPr>
          <p:cNvPr id="3" name="Bilde 2"/>
          <p:cNvPicPr>
            <a:picLocks noChangeAspect="1"/>
          </p:cNvPicPr>
          <p:nvPr/>
        </p:nvPicPr>
        <p:blipFill>
          <a:blip r:embed="rId3"/>
          <a:stretch>
            <a:fillRect/>
          </a:stretch>
        </p:blipFill>
        <p:spPr>
          <a:xfrm>
            <a:off x="1971761" y="2857500"/>
            <a:ext cx="4328277" cy="3726180"/>
          </a:xfrm>
          <a:prstGeom prst="rect">
            <a:avLst/>
          </a:prstGeom>
        </p:spPr>
      </p:pic>
      <p:sp>
        <p:nvSpPr>
          <p:cNvPr id="4" name="TekstSylinder 3"/>
          <p:cNvSpPr txBox="1"/>
          <p:nvPr/>
        </p:nvSpPr>
        <p:spPr>
          <a:xfrm>
            <a:off x="805598" y="3537471"/>
            <a:ext cx="2566252" cy="830997"/>
          </a:xfrm>
          <a:prstGeom prst="rect">
            <a:avLst/>
          </a:prstGeom>
          <a:noFill/>
        </p:spPr>
        <p:txBody>
          <a:bodyPr wrap="square" rtlCol="0">
            <a:spAutoFit/>
          </a:bodyPr>
          <a:lstStyle/>
          <a:p>
            <a:r>
              <a:rPr lang="nb-NO" sz="2400" dirty="0" smtClean="0"/>
              <a:t>Avfallshierarkiet, </a:t>
            </a:r>
          </a:p>
          <a:p>
            <a:r>
              <a:rPr lang="nb-NO" sz="2400" dirty="0" smtClean="0"/>
              <a:t>(Miljøstatus 2013)</a:t>
            </a:r>
            <a:endParaRPr lang="nn-NO" sz="2400" dirty="0"/>
          </a:p>
        </p:txBody>
      </p:sp>
    </p:spTree>
    <p:extLst>
      <p:ext uri="{BB962C8B-B14F-4D97-AF65-F5344CB8AC3E}">
        <p14:creationId xmlns:p14="http://schemas.microsoft.com/office/powerpoint/2010/main" val="12288216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tel 1"/>
          <p:cNvSpPr>
            <a:spLocks noGrp="1"/>
          </p:cNvSpPr>
          <p:nvPr>
            <p:ph type="title"/>
          </p:nvPr>
        </p:nvSpPr>
        <p:spPr>
          <a:xfrm>
            <a:off x="5406390" y="274638"/>
            <a:ext cx="3280410" cy="936942"/>
          </a:xfrm>
          <a:solidFill>
            <a:schemeClr val="bg1"/>
          </a:solidFill>
        </p:spPr>
        <p:txBody>
          <a:bodyPr/>
          <a:lstStyle/>
          <a:p>
            <a:r>
              <a:rPr lang="nn-NO" altLang="nb-NO" sz="2800" dirty="0" smtClean="0"/>
              <a:t>Gjenbruk av  overskotsmassar</a:t>
            </a:r>
            <a:endParaRPr lang="nb-NO" altLang="nb-NO" sz="2800" dirty="0" smtClean="0"/>
          </a:p>
        </p:txBody>
      </p:sp>
      <p:sp>
        <p:nvSpPr>
          <p:cNvPr id="11267" name="Plassholder for innhold 2"/>
          <p:cNvSpPr>
            <a:spLocks noGrp="1"/>
          </p:cNvSpPr>
          <p:nvPr>
            <p:ph idx="1"/>
          </p:nvPr>
        </p:nvSpPr>
        <p:spPr>
          <a:xfrm>
            <a:off x="457200" y="1497330"/>
            <a:ext cx="8229600" cy="4720590"/>
          </a:xfrm>
        </p:spPr>
        <p:txBody>
          <a:bodyPr/>
          <a:lstStyle/>
          <a:p>
            <a:r>
              <a:rPr lang="nb-NO" altLang="nb-NO" sz="2400" dirty="0" err="1">
                <a:solidFill>
                  <a:srgbClr val="0033CC"/>
                </a:solidFill>
              </a:rPr>
              <a:t>Nyttiggjøring</a:t>
            </a:r>
            <a:r>
              <a:rPr lang="nb-NO" altLang="nb-NO" sz="2400" dirty="0">
                <a:solidFill>
                  <a:srgbClr val="0033CC"/>
                </a:solidFill>
              </a:rPr>
              <a:t> av masser må skje med </a:t>
            </a:r>
            <a:r>
              <a:rPr lang="nb-NO" altLang="nb-NO" sz="2400" dirty="0" smtClean="0">
                <a:solidFill>
                  <a:srgbClr val="0033CC"/>
                </a:solidFill>
              </a:rPr>
              <a:t>bakgrunn i </a:t>
            </a:r>
            <a:r>
              <a:rPr lang="nb-NO" altLang="nb-NO" sz="2400" dirty="0">
                <a:solidFill>
                  <a:srgbClr val="0033CC"/>
                </a:solidFill>
              </a:rPr>
              <a:t>reelle behov for masser og ikke primært være </a:t>
            </a:r>
            <a:r>
              <a:rPr lang="nb-NO" altLang="nb-NO" sz="2400" dirty="0" smtClean="0">
                <a:solidFill>
                  <a:srgbClr val="0033CC"/>
                </a:solidFill>
              </a:rPr>
              <a:t>et tiltak </a:t>
            </a:r>
            <a:r>
              <a:rPr lang="nb-NO" altLang="nb-NO" sz="2400" dirty="0">
                <a:solidFill>
                  <a:srgbClr val="0033CC"/>
                </a:solidFill>
              </a:rPr>
              <a:t>for å bli kvitt avfallet. Det er ofte mye </a:t>
            </a:r>
            <a:r>
              <a:rPr lang="nb-NO" altLang="nb-NO" sz="2400" dirty="0" smtClean="0">
                <a:solidFill>
                  <a:srgbClr val="0033CC"/>
                </a:solidFill>
              </a:rPr>
              <a:t>penger å </a:t>
            </a:r>
            <a:r>
              <a:rPr lang="nb-NO" altLang="nb-NO" sz="2400" dirty="0">
                <a:solidFill>
                  <a:srgbClr val="0033CC"/>
                </a:solidFill>
              </a:rPr>
              <a:t>tjene på å ta imot masser, og tiltak/planer kan </a:t>
            </a:r>
            <a:r>
              <a:rPr lang="nb-NO" altLang="nb-NO" sz="2400" dirty="0" smtClean="0">
                <a:solidFill>
                  <a:srgbClr val="0033CC"/>
                </a:solidFill>
              </a:rPr>
              <a:t>vise til </a:t>
            </a:r>
            <a:r>
              <a:rPr lang="nb-NO" altLang="nb-NO" sz="2400" dirty="0">
                <a:solidFill>
                  <a:srgbClr val="0033CC"/>
                </a:solidFill>
              </a:rPr>
              <a:t>fiktive behov for masser. </a:t>
            </a:r>
            <a:endParaRPr lang="nb-NO" altLang="nb-NO" sz="2400" dirty="0" smtClean="0">
              <a:solidFill>
                <a:srgbClr val="0033CC"/>
              </a:solidFill>
            </a:endParaRPr>
          </a:p>
          <a:p>
            <a:r>
              <a:rPr lang="nb-NO" altLang="nb-NO" sz="2400" dirty="0" smtClean="0"/>
              <a:t>Den regionale planen </a:t>
            </a:r>
            <a:r>
              <a:rPr lang="nb-NO" altLang="nb-NO" sz="2400" dirty="0"/>
              <a:t>skal bidra til gode planprosesser, slik </a:t>
            </a:r>
            <a:r>
              <a:rPr lang="nb-NO" altLang="nb-NO" sz="2400" dirty="0" smtClean="0"/>
              <a:t>at kommunene </a:t>
            </a:r>
            <a:r>
              <a:rPr lang="nb-NO" altLang="nb-NO" sz="2400" dirty="0"/>
              <a:t>kan planlegge egnede areal for gjenbruk</a:t>
            </a:r>
            <a:r>
              <a:rPr lang="nb-NO" altLang="nb-NO" sz="2400" dirty="0" smtClean="0"/>
              <a:t>, mellomlager</a:t>
            </a:r>
            <a:r>
              <a:rPr lang="nb-NO" altLang="nb-NO" sz="2400" dirty="0"/>
              <a:t>, massemottak og deponier </a:t>
            </a:r>
            <a:r>
              <a:rPr lang="nb-NO" altLang="nb-NO" sz="2400" dirty="0" smtClean="0"/>
              <a:t>også ut </a:t>
            </a:r>
            <a:r>
              <a:rPr lang="nb-NO" altLang="nb-NO" sz="2400" dirty="0"/>
              <a:t>fra behovet for masser. </a:t>
            </a:r>
            <a:r>
              <a:rPr lang="nb-NO" altLang="nb-NO" sz="2400" dirty="0">
                <a:solidFill>
                  <a:srgbClr val="0033CC"/>
                </a:solidFill>
              </a:rPr>
              <a:t>Mer gjenbruk og </a:t>
            </a:r>
            <a:r>
              <a:rPr lang="nb-NO" altLang="nb-NO" sz="2400" dirty="0" err="1" smtClean="0">
                <a:solidFill>
                  <a:srgbClr val="0033CC"/>
                </a:solidFill>
              </a:rPr>
              <a:t>nyttiggjøring</a:t>
            </a:r>
            <a:r>
              <a:rPr lang="nb-NO" altLang="nb-NO" sz="2400" dirty="0" smtClean="0">
                <a:solidFill>
                  <a:srgbClr val="0033CC"/>
                </a:solidFill>
              </a:rPr>
              <a:t> av </a:t>
            </a:r>
            <a:r>
              <a:rPr lang="nb-NO" altLang="nb-NO" sz="2400" dirty="0">
                <a:solidFill>
                  <a:srgbClr val="0033CC"/>
                </a:solidFill>
              </a:rPr>
              <a:t>overskuddsmasser og god </a:t>
            </a:r>
            <a:r>
              <a:rPr lang="nb-NO" altLang="nb-NO" sz="2400" dirty="0" err="1" smtClean="0">
                <a:solidFill>
                  <a:srgbClr val="0033CC"/>
                </a:solidFill>
              </a:rPr>
              <a:t>arealplanleg</a:t>
            </a:r>
            <a:r>
              <a:rPr lang="nn-NO" sz="2400" dirty="0" err="1">
                <a:solidFill>
                  <a:srgbClr val="0033CC"/>
                </a:solidFill>
              </a:rPr>
              <a:t>ging</a:t>
            </a:r>
            <a:r>
              <a:rPr lang="nn-NO" sz="2400" dirty="0">
                <a:solidFill>
                  <a:srgbClr val="0033CC"/>
                </a:solidFill>
              </a:rPr>
              <a:t> kan derfor også bidra til reduserte behov for å avsette </a:t>
            </a:r>
            <a:r>
              <a:rPr lang="nn-NO" sz="2400" dirty="0" err="1">
                <a:solidFill>
                  <a:srgbClr val="0033CC"/>
                </a:solidFill>
              </a:rPr>
              <a:t>arealer</a:t>
            </a:r>
            <a:r>
              <a:rPr lang="nn-NO" sz="2400" dirty="0">
                <a:solidFill>
                  <a:srgbClr val="0033CC"/>
                </a:solidFill>
              </a:rPr>
              <a:t> til mottak og </a:t>
            </a:r>
            <a:r>
              <a:rPr lang="nn-NO" sz="2400" dirty="0" err="1">
                <a:solidFill>
                  <a:srgbClr val="0033CC"/>
                </a:solidFill>
              </a:rPr>
              <a:t>deponier</a:t>
            </a:r>
            <a:r>
              <a:rPr lang="nn-NO" sz="2400" dirty="0">
                <a:solidFill>
                  <a:srgbClr val="0033CC"/>
                </a:solidFill>
              </a:rPr>
              <a:t>. </a:t>
            </a:r>
            <a:endParaRPr lang="nb-NO" altLang="nb-NO" sz="2400" dirty="0">
              <a:solidFill>
                <a:srgbClr val="0033CC"/>
              </a:solidFill>
            </a:endParaRPr>
          </a:p>
        </p:txBody>
      </p:sp>
      <p:pic>
        <p:nvPicPr>
          <p:cNvPr id="2" name="Bilde 1"/>
          <p:cNvPicPr>
            <a:picLocks noChangeAspect="1"/>
          </p:cNvPicPr>
          <p:nvPr/>
        </p:nvPicPr>
        <p:blipFill>
          <a:blip r:embed="rId2"/>
          <a:stretch>
            <a:fillRect/>
          </a:stretch>
        </p:blipFill>
        <p:spPr>
          <a:xfrm>
            <a:off x="457200" y="283136"/>
            <a:ext cx="3678700" cy="815898"/>
          </a:xfrm>
          <a:prstGeom prst="rect">
            <a:avLst/>
          </a:prstGeom>
          <a:ln>
            <a:solidFill>
              <a:srgbClr val="C00000"/>
            </a:solidFill>
          </a:ln>
        </p:spPr>
      </p:pic>
    </p:spTree>
    <p:extLst>
      <p:ext uri="{BB962C8B-B14F-4D97-AF65-F5344CB8AC3E}">
        <p14:creationId xmlns:p14="http://schemas.microsoft.com/office/powerpoint/2010/main" val="25102090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tel 1"/>
          <p:cNvSpPr>
            <a:spLocks noGrp="1"/>
          </p:cNvSpPr>
          <p:nvPr>
            <p:ph type="title"/>
          </p:nvPr>
        </p:nvSpPr>
        <p:spPr/>
        <p:txBody>
          <a:bodyPr/>
          <a:lstStyle/>
          <a:p>
            <a:r>
              <a:rPr lang="nb-NO" altLang="nb-NO" sz="3600" dirty="0" err="1"/>
              <a:t>F</a:t>
            </a:r>
            <a:r>
              <a:rPr lang="nb-NO" altLang="nb-NO" sz="3600" dirty="0" err="1" smtClean="0"/>
              <a:t>rå</a:t>
            </a:r>
            <a:r>
              <a:rPr lang="nb-NO" altLang="nb-NO" sz="3600" dirty="0" smtClean="0"/>
              <a:t> prosjektplanen (H1):</a:t>
            </a:r>
          </a:p>
        </p:txBody>
      </p:sp>
      <p:sp>
        <p:nvSpPr>
          <p:cNvPr id="11267" name="Plassholder for innhold 2"/>
          <p:cNvSpPr>
            <a:spLocks noGrp="1"/>
          </p:cNvSpPr>
          <p:nvPr>
            <p:ph idx="1"/>
          </p:nvPr>
        </p:nvSpPr>
        <p:spPr>
          <a:xfrm>
            <a:off x="457200" y="1316038"/>
            <a:ext cx="8229600" cy="3104887"/>
          </a:xfrm>
        </p:spPr>
        <p:txBody>
          <a:bodyPr/>
          <a:lstStyle/>
          <a:p>
            <a:r>
              <a:rPr lang="nb-NO" altLang="nb-NO" sz="2000" dirty="0" smtClean="0"/>
              <a:t>Som ledd i arbeidet </a:t>
            </a:r>
            <a:r>
              <a:rPr lang="nb-NO" altLang="nb-NO" sz="2000" dirty="0"/>
              <a:t>med </a:t>
            </a:r>
            <a:r>
              <a:rPr lang="nb-NO" altLang="nb-NO" sz="2000" dirty="0" err="1"/>
              <a:t>forbetra</a:t>
            </a:r>
            <a:r>
              <a:rPr lang="nb-NO" altLang="nb-NO" sz="2000" dirty="0"/>
              <a:t> </a:t>
            </a:r>
            <a:r>
              <a:rPr lang="nb-NO" altLang="nb-NO" sz="2000" dirty="0" smtClean="0"/>
              <a:t>forvaltning: Vurdere dokument </a:t>
            </a:r>
            <a:r>
              <a:rPr lang="nb-NO" altLang="nb-NO" sz="2000" dirty="0" err="1"/>
              <a:t>frå</a:t>
            </a:r>
            <a:r>
              <a:rPr lang="nb-NO" altLang="nb-NO" sz="2000" dirty="0"/>
              <a:t> gjennomførte og </a:t>
            </a:r>
            <a:r>
              <a:rPr lang="nb-NO" altLang="nb-NO" sz="2000" dirty="0" err="1"/>
              <a:t>pågåande</a:t>
            </a:r>
            <a:r>
              <a:rPr lang="nb-NO" altLang="nb-NO" sz="2000" dirty="0"/>
              <a:t> </a:t>
            </a:r>
            <a:r>
              <a:rPr lang="nb-NO" altLang="nb-NO" sz="2000" dirty="0" err="1"/>
              <a:t>planprosessar</a:t>
            </a:r>
            <a:r>
              <a:rPr lang="nb-NO" altLang="nb-NO" sz="2000" dirty="0"/>
              <a:t> på regionalt og lokalt </a:t>
            </a:r>
            <a:r>
              <a:rPr lang="nb-NO" altLang="nb-NO" sz="2000" dirty="0" smtClean="0"/>
              <a:t>nivå.</a:t>
            </a:r>
            <a:endParaRPr lang="nb-NO" altLang="nb-NO" sz="2000" dirty="0"/>
          </a:p>
          <a:p>
            <a:r>
              <a:rPr lang="nb-NO" altLang="nb-NO" sz="2000" dirty="0"/>
              <a:t>O</a:t>
            </a:r>
            <a:r>
              <a:rPr lang="nb-NO" altLang="nb-NO" sz="2000" dirty="0" smtClean="0"/>
              <a:t>fte </a:t>
            </a:r>
            <a:r>
              <a:rPr lang="nb-NO" altLang="nb-NO" sz="2000" dirty="0"/>
              <a:t>få og for små </a:t>
            </a:r>
            <a:r>
              <a:rPr lang="nb-NO" altLang="nb-NO" sz="2000" dirty="0" smtClean="0"/>
              <a:t>avsette areal </a:t>
            </a:r>
            <a:r>
              <a:rPr lang="nb-NO" altLang="nb-NO" sz="2000" dirty="0"/>
              <a:t>for </a:t>
            </a:r>
            <a:r>
              <a:rPr lang="nb-NO" altLang="nb-NO" sz="2000" dirty="0" smtClean="0"/>
              <a:t>mellomlagring og foredling av </a:t>
            </a:r>
            <a:r>
              <a:rPr lang="nb-NO" altLang="nb-NO" sz="2000" dirty="0" err="1" smtClean="0"/>
              <a:t>overskotsmassar</a:t>
            </a:r>
            <a:r>
              <a:rPr lang="nb-NO" altLang="nb-NO" sz="2000" dirty="0"/>
              <a:t>. Dette gir i mange </a:t>
            </a:r>
            <a:r>
              <a:rPr lang="nb-NO" altLang="nb-NO" sz="2000" dirty="0" smtClean="0"/>
              <a:t>tilfelle uønska </a:t>
            </a:r>
            <a:r>
              <a:rPr lang="nb-NO" altLang="nb-NO" sz="2000" dirty="0" err="1" smtClean="0"/>
              <a:t>meirtransport</a:t>
            </a:r>
            <a:r>
              <a:rPr lang="nb-NO" altLang="nb-NO" sz="2000" dirty="0" smtClean="0"/>
              <a:t>. Treng </a:t>
            </a:r>
            <a:r>
              <a:rPr lang="nb-NO" altLang="nb-NO" sz="2000" dirty="0" err="1" smtClean="0"/>
              <a:t>ein</a:t>
            </a:r>
            <a:r>
              <a:rPr lang="nb-NO" altLang="nb-NO" sz="2000" dirty="0" smtClean="0"/>
              <a:t> plan for å få optimal ressursutnytting og massetransport.  </a:t>
            </a:r>
          </a:p>
          <a:p>
            <a:r>
              <a:rPr lang="nb-NO" altLang="nb-NO" sz="2000" dirty="0" smtClean="0"/>
              <a:t>Ei samla </a:t>
            </a:r>
            <a:r>
              <a:rPr lang="nb-NO" altLang="nb-NO" sz="2000" dirty="0"/>
              <a:t>oversikt over </a:t>
            </a:r>
            <a:r>
              <a:rPr lang="nb-NO" altLang="nb-NO" sz="2000" dirty="0" err="1" smtClean="0"/>
              <a:t>ressursane</a:t>
            </a:r>
            <a:r>
              <a:rPr lang="nb-NO" altLang="nb-NO" sz="2000" dirty="0" smtClean="0"/>
              <a:t> </a:t>
            </a:r>
            <a:r>
              <a:rPr lang="nb-NO" altLang="nb-NO" sz="2000" dirty="0"/>
              <a:t>vil </a:t>
            </a:r>
            <a:r>
              <a:rPr lang="nb-NO" altLang="nb-NO" sz="2000" dirty="0" err="1" smtClean="0"/>
              <a:t>vere</a:t>
            </a:r>
            <a:r>
              <a:rPr lang="nb-NO" altLang="nb-NO" sz="2000" dirty="0" smtClean="0"/>
              <a:t> </a:t>
            </a:r>
            <a:r>
              <a:rPr lang="nb-NO" altLang="nb-NO" sz="2000" dirty="0" err="1" smtClean="0"/>
              <a:t>eit</a:t>
            </a:r>
            <a:r>
              <a:rPr lang="nb-NO" altLang="nb-NO" sz="2000" dirty="0" smtClean="0"/>
              <a:t> </a:t>
            </a:r>
            <a:r>
              <a:rPr lang="nb-NO" altLang="nb-NO" sz="2000" dirty="0"/>
              <a:t>nyttig verktøy for </a:t>
            </a:r>
            <a:r>
              <a:rPr lang="nb-NO" altLang="nb-NO" sz="2000" dirty="0" smtClean="0"/>
              <a:t>næringa og </a:t>
            </a:r>
            <a:r>
              <a:rPr lang="nb-NO" altLang="nb-NO" sz="2000" dirty="0" err="1" smtClean="0"/>
              <a:t>planmyndigheiter</a:t>
            </a:r>
            <a:r>
              <a:rPr lang="nb-NO" altLang="nb-NO" sz="2000" dirty="0"/>
              <a:t>. </a:t>
            </a:r>
            <a:endParaRPr lang="nb-NO" altLang="nb-NO" sz="2000" dirty="0" smtClean="0"/>
          </a:p>
          <a:p>
            <a:r>
              <a:rPr lang="nb-NO" altLang="nb-NO" sz="2000" dirty="0" err="1" smtClean="0"/>
              <a:t>Fleire</a:t>
            </a:r>
            <a:r>
              <a:rPr lang="nb-NO" altLang="nb-NO" sz="2000" dirty="0" smtClean="0"/>
              <a:t> </a:t>
            </a:r>
            <a:r>
              <a:rPr lang="nb-NO" altLang="nb-NO" sz="2000" dirty="0" err="1" smtClean="0"/>
              <a:t>kommunar</a:t>
            </a:r>
            <a:r>
              <a:rPr lang="nb-NO" altLang="nb-NO" sz="2000" dirty="0" smtClean="0"/>
              <a:t> </a:t>
            </a:r>
            <a:r>
              <a:rPr lang="nb-NO" altLang="nb-NO" sz="2000" dirty="0"/>
              <a:t>opplever </a:t>
            </a:r>
            <a:r>
              <a:rPr lang="nb-NO" altLang="nb-NO" sz="2000" dirty="0" smtClean="0"/>
              <a:t>mangel </a:t>
            </a:r>
            <a:r>
              <a:rPr lang="nb-NO" altLang="nb-NO" sz="2000" dirty="0"/>
              <a:t>på regionale </a:t>
            </a:r>
            <a:r>
              <a:rPr lang="nb-NO" altLang="nb-NO" sz="2000" dirty="0" err="1" smtClean="0"/>
              <a:t>føringar</a:t>
            </a:r>
            <a:r>
              <a:rPr lang="nb-NO" altLang="nb-NO" sz="2000" dirty="0" smtClean="0"/>
              <a:t> </a:t>
            </a:r>
            <a:r>
              <a:rPr lang="nb-NO" altLang="nb-NO" sz="2000" dirty="0"/>
              <a:t>som problematisk i sitt planarbeid.</a:t>
            </a:r>
          </a:p>
        </p:txBody>
      </p:sp>
      <p:sp>
        <p:nvSpPr>
          <p:cNvPr id="4" name="Plassholder for innhold 2"/>
          <p:cNvSpPr txBox="1">
            <a:spLocks/>
          </p:cNvSpPr>
          <p:nvPr/>
        </p:nvSpPr>
        <p:spPr bwMode="auto">
          <a:xfrm>
            <a:off x="457200" y="4348121"/>
            <a:ext cx="8382000" cy="2013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b-NO" altLang="nb-NO" sz="2000" b="1" dirty="0" err="1" smtClean="0">
                <a:solidFill>
                  <a:schemeClr val="accent4">
                    <a:lumMod val="50000"/>
                  </a:schemeClr>
                </a:solidFill>
              </a:rPr>
              <a:t>Frå</a:t>
            </a:r>
            <a:r>
              <a:rPr lang="nb-NO" altLang="nb-NO" sz="2000" b="1" dirty="0" smtClean="0">
                <a:solidFill>
                  <a:schemeClr val="accent4">
                    <a:lumMod val="50000"/>
                  </a:schemeClr>
                </a:solidFill>
              </a:rPr>
              <a:t> </a:t>
            </a:r>
            <a:r>
              <a:rPr lang="nb-NO" altLang="nb-NO" sz="2000" b="1" dirty="0">
                <a:solidFill>
                  <a:schemeClr val="accent4">
                    <a:lumMod val="50000"/>
                  </a:schemeClr>
                </a:solidFill>
              </a:rPr>
              <a:t>H1 </a:t>
            </a:r>
            <a:r>
              <a:rPr lang="nb-NO" altLang="nb-NO" sz="2000" b="1" dirty="0" smtClean="0">
                <a:solidFill>
                  <a:schemeClr val="accent4">
                    <a:lumMod val="50000"/>
                  </a:schemeClr>
                </a:solidFill>
              </a:rPr>
              <a:t>SOTA rapporten «Regionale og lokale planprosesser»: </a:t>
            </a:r>
          </a:p>
          <a:p>
            <a:pPr marL="0" indent="0">
              <a:lnSpc>
                <a:spcPct val="107000"/>
              </a:lnSpc>
              <a:spcAft>
                <a:spcPts val="0"/>
              </a:spcAft>
              <a:buNone/>
            </a:pPr>
            <a:r>
              <a:rPr lang="nb-NO" sz="1800" i="1" dirty="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rPr>
              <a:t>B</a:t>
            </a:r>
            <a:r>
              <a:rPr lang="nb-NO" sz="1800" i="1" dirty="0" smtClean="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rPr>
              <a:t>ør tilstrebe </a:t>
            </a:r>
            <a:r>
              <a:rPr lang="nb-NO" sz="1800" i="1" dirty="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rPr>
              <a:t>at masseuttak i en region sees i sammenheng, både regulerte masseuttak og midlertidige overskuddsmasser. D</a:t>
            </a:r>
            <a:r>
              <a:rPr lang="nb-NO" sz="1800" i="1" dirty="0" smtClean="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rPr>
              <a:t>erfor </a:t>
            </a:r>
            <a:r>
              <a:rPr lang="nb-NO" sz="1800" i="1" dirty="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rPr>
              <a:t>viktig at forhold som gjelder bergkvalitet, massebalanse, bruk av overskuddsmasser, plassering av massemottak, lagerplasser, sorteringsanlegg og </a:t>
            </a:r>
            <a:r>
              <a:rPr lang="nb-NO" sz="1800" i="1" dirty="0" smtClean="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rPr>
              <a:t>terrenginngrep</a:t>
            </a:r>
            <a:r>
              <a:rPr lang="nb-NO" sz="1800" i="1" dirty="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rPr>
              <a:t>, kommer på dagsorden så tidlig som mulig i planprosessen.</a:t>
            </a:r>
            <a:endParaRPr lang="nn-NO" sz="1800" i="1" dirty="0">
              <a:solidFill>
                <a:schemeClr val="accent4">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b-NO" altLang="nb-NO" sz="2000" dirty="0">
              <a:solidFill>
                <a:schemeClr val="accent4">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tel 1"/>
          <p:cNvSpPr>
            <a:spLocks noGrp="1"/>
          </p:cNvSpPr>
          <p:nvPr>
            <p:ph type="title"/>
          </p:nvPr>
        </p:nvSpPr>
        <p:spPr>
          <a:xfrm>
            <a:off x="4914900" y="274638"/>
            <a:ext cx="3771900" cy="936942"/>
          </a:xfrm>
          <a:solidFill>
            <a:schemeClr val="bg1"/>
          </a:solidFill>
        </p:spPr>
        <p:txBody>
          <a:bodyPr/>
          <a:lstStyle/>
          <a:p>
            <a:r>
              <a:rPr lang="nn-NO" altLang="nb-NO" sz="2800" dirty="0" smtClean="0"/>
              <a:t>Gjenbruk av  overskotsmassar</a:t>
            </a:r>
            <a:endParaRPr lang="nb-NO" altLang="nb-NO" sz="2800" dirty="0" smtClean="0"/>
          </a:p>
        </p:txBody>
      </p:sp>
      <p:sp>
        <p:nvSpPr>
          <p:cNvPr id="11267" name="Plassholder for innhold 2"/>
          <p:cNvSpPr>
            <a:spLocks noGrp="1"/>
          </p:cNvSpPr>
          <p:nvPr>
            <p:ph idx="1"/>
          </p:nvPr>
        </p:nvSpPr>
        <p:spPr>
          <a:xfrm>
            <a:off x="457200" y="1497330"/>
            <a:ext cx="8229600" cy="4720590"/>
          </a:xfrm>
        </p:spPr>
        <p:txBody>
          <a:bodyPr/>
          <a:lstStyle/>
          <a:p>
            <a:pPr marL="0" indent="0">
              <a:buNone/>
            </a:pPr>
            <a:r>
              <a:rPr lang="nb-NO" sz="2400" dirty="0">
                <a:solidFill>
                  <a:srgbClr val="0033CC"/>
                </a:solidFill>
              </a:rPr>
              <a:t>Det er mye kunnskap om å utnytte egnede overskuddsmasser til samfunnsnyttige formål. Markedet for gjenbruk av masser fungerer imidlertid dårlig i dag. </a:t>
            </a:r>
            <a:r>
              <a:rPr lang="nb-NO" sz="2400" dirty="0"/>
              <a:t>Hovedårsaken til det er</a:t>
            </a:r>
            <a:r>
              <a:rPr lang="nb-NO" sz="2400" dirty="0" smtClean="0"/>
              <a:t>:</a:t>
            </a:r>
          </a:p>
          <a:p>
            <a:pPr>
              <a:spcBef>
                <a:spcPts val="1200"/>
              </a:spcBef>
            </a:pPr>
            <a:r>
              <a:rPr lang="nb-NO" altLang="nb-NO" sz="2400" dirty="0"/>
              <a:t>F</a:t>
            </a:r>
            <a:r>
              <a:rPr lang="nb-NO" altLang="nb-NO" sz="2400" dirty="0" smtClean="0"/>
              <a:t>or </a:t>
            </a:r>
            <a:r>
              <a:rPr lang="nb-NO" altLang="nb-NO" sz="2400" dirty="0"/>
              <a:t>lite tilgang til godkjente</a:t>
            </a:r>
            <a:r>
              <a:rPr lang="nb-NO" altLang="nb-NO" sz="2400" dirty="0" smtClean="0"/>
              <a:t>, store </a:t>
            </a:r>
            <a:r>
              <a:rPr lang="nb-NO" altLang="nb-NO" sz="2400" dirty="0"/>
              <a:t>og langsiktige arealer for </a:t>
            </a:r>
            <a:r>
              <a:rPr lang="nb-NO" altLang="nb-NO" sz="2400" dirty="0" smtClean="0"/>
              <a:t>lagring av </a:t>
            </a:r>
            <a:r>
              <a:rPr lang="nb-NO" altLang="nb-NO" sz="2400" dirty="0"/>
              <a:t>masser. </a:t>
            </a:r>
            <a:r>
              <a:rPr lang="nb-NO" altLang="nb-NO" sz="2400" dirty="0">
                <a:solidFill>
                  <a:srgbClr val="0033CC"/>
                </a:solidFill>
              </a:rPr>
              <a:t>For å øke gjenbruken av </a:t>
            </a:r>
            <a:r>
              <a:rPr lang="nb-NO" altLang="nb-NO" sz="2400" dirty="0" smtClean="0">
                <a:solidFill>
                  <a:srgbClr val="0033CC"/>
                </a:solidFill>
              </a:rPr>
              <a:t>masser bør </a:t>
            </a:r>
            <a:r>
              <a:rPr lang="nb-NO" altLang="nb-NO" sz="2400" dirty="0">
                <a:solidFill>
                  <a:srgbClr val="0033CC"/>
                </a:solidFill>
              </a:rPr>
              <a:t>en se på arealer til mellomlagring </a:t>
            </a:r>
            <a:r>
              <a:rPr lang="nb-NO" altLang="nb-NO" sz="2400" dirty="0" smtClean="0">
                <a:solidFill>
                  <a:srgbClr val="0033CC"/>
                </a:solidFill>
              </a:rPr>
              <a:t>og sortering </a:t>
            </a:r>
            <a:r>
              <a:rPr lang="nb-NO" altLang="nb-NO" sz="2400" dirty="0">
                <a:solidFill>
                  <a:srgbClr val="0033CC"/>
                </a:solidFill>
              </a:rPr>
              <a:t>av masser i et regionalt perspektiv</a:t>
            </a:r>
            <a:r>
              <a:rPr lang="nb-NO" altLang="nb-NO" sz="2400" dirty="0" smtClean="0">
                <a:solidFill>
                  <a:srgbClr val="0033CC"/>
                </a:solidFill>
              </a:rPr>
              <a:t>, og </a:t>
            </a:r>
            <a:r>
              <a:rPr lang="nb-NO" altLang="nb-NO" sz="2400" dirty="0">
                <a:solidFill>
                  <a:srgbClr val="0033CC"/>
                </a:solidFill>
              </a:rPr>
              <a:t>sikre disse i kommunenes planer</a:t>
            </a:r>
            <a:r>
              <a:rPr lang="nb-NO" altLang="nb-NO" sz="2400" dirty="0" smtClean="0">
                <a:solidFill>
                  <a:srgbClr val="0033CC"/>
                </a:solidFill>
              </a:rPr>
              <a:t>. </a:t>
            </a:r>
            <a:r>
              <a:rPr lang="nb-NO" altLang="nb-NO" sz="2400" dirty="0" smtClean="0"/>
              <a:t>Nedlagte </a:t>
            </a:r>
            <a:r>
              <a:rPr lang="nb-NO" altLang="nb-NO" sz="2400" dirty="0"/>
              <a:t>pukkverk vil kunne egne </a:t>
            </a:r>
            <a:r>
              <a:rPr lang="nb-NO" altLang="nb-NO" sz="2400" dirty="0" smtClean="0"/>
              <a:t>seg som </a:t>
            </a:r>
            <a:r>
              <a:rPr lang="nb-NO" altLang="nb-NO" sz="2400" dirty="0"/>
              <a:t>slike områder og bør vurderes</a:t>
            </a:r>
            <a:r>
              <a:rPr lang="nb-NO" altLang="nb-NO" sz="2400" dirty="0" smtClean="0"/>
              <a:t>.</a:t>
            </a:r>
          </a:p>
        </p:txBody>
      </p:sp>
      <p:pic>
        <p:nvPicPr>
          <p:cNvPr id="2" name="Bilde 1"/>
          <p:cNvPicPr>
            <a:picLocks noChangeAspect="1"/>
          </p:cNvPicPr>
          <p:nvPr/>
        </p:nvPicPr>
        <p:blipFill>
          <a:blip r:embed="rId2"/>
          <a:stretch>
            <a:fillRect/>
          </a:stretch>
        </p:blipFill>
        <p:spPr>
          <a:xfrm>
            <a:off x="457200" y="274638"/>
            <a:ext cx="3678700" cy="815898"/>
          </a:xfrm>
          <a:prstGeom prst="rect">
            <a:avLst/>
          </a:prstGeom>
          <a:ln>
            <a:solidFill>
              <a:srgbClr val="C00000"/>
            </a:solidFill>
          </a:ln>
        </p:spPr>
      </p:pic>
    </p:spTree>
    <p:extLst>
      <p:ext uri="{BB962C8B-B14F-4D97-AF65-F5344CB8AC3E}">
        <p14:creationId xmlns:p14="http://schemas.microsoft.com/office/powerpoint/2010/main" val="20833088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tel 1"/>
          <p:cNvSpPr>
            <a:spLocks noGrp="1"/>
          </p:cNvSpPr>
          <p:nvPr>
            <p:ph type="title"/>
          </p:nvPr>
        </p:nvSpPr>
        <p:spPr>
          <a:xfrm>
            <a:off x="4777740" y="274638"/>
            <a:ext cx="3909060" cy="936942"/>
          </a:xfrm>
          <a:solidFill>
            <a:schemeClr val="bg1"/>
          </a:solidFill>
        </p:spPr>
        <p:txBody>
          <a:bodyPr/>
          <a:lstStyle/>
          <a:p>
            <a:r>
              <a:rPr lang="nn-NO" altLang="nb-NO" sz="2800" dirty="0" smtClean="0"/>
              <a:t>Gjenbruk av  overskotsmassar (forts.)</a:t>
            </a:r>
            <a:endParaRPr lang="nb-NO" altLang="nb-NO" sz="2800" dirty="0" smtClean="0"/>
          </a:p>
        </p:txBody>
      </p:sp>
      <p:sp>
        <p:nvSpPr>
          <p:cNvPr id="11267" name="Plassholder for innhold 2"/>
          <p:cNvSpPr>
            <a:spLocks noGrp="1"/>
          </p:cNvSpPr>
          <p:nvPr>
            <p:ph idx="1"/>
          </p:nvPr>
        </p:nvSpPr>
        <p:spPr>
          <a:xfrm>
            <a:off x="457200" y="1497330"/>
            <a:ext cx="8229600" cy="4720590"/>
          </a:xfrm>
        </p:spPr>
        <p:txBody>
          <a:bodyPr/>
          <a:lstStyle/>
          <a:p>
            <a:pPr lvl="0"/>
            <a:r>
              <a:rPr lang="nb-NO" altLang="nb-NO" sz="2400" dirty="0">
                <a:solidFill>
                  <a:srgbClr val="0033CC"/>
                </a:solidFill>
              </a:rPr>
              <a:t>De områdene som finnes for mellomlager og gjenvinning, ligger for langt unna der behovet for masser er. Dette fører til ekstra kostnader for næringen. Det anbefales at disse områdene plasseres i nærheten av sentrale vegnett og utbyggingsområder. </a:t>
            </a:r>
            <a:r>
              <a:rPr lang="nb-NO" altLang="nb-NO" sz="2400" dirty="0">
                <a:solidFill>
                  <a:prstClr val="black"/>
                </a:solidFill>
              </a:rPr>
              <a:t>Dette bidrar også til å redusere miljø- og samfunnsbelastningen ved mange og spredte mottaksområder fra bl.a. transport.</a:t>
            </a:r>
          </a:p>
          <a:p>
            <a:r>
              <a:rPr lang="nb-NO" altLang="nb-NO" sz="2400" dirty="0" smtClean="0">
                <a:solidFill>
                  <a:srgbClr val="0033CC"/>
                </a:solidFill>
              </a:rPr>
              <a:t>Kvaliteten </a:t>
            </a:r>
            <a:r>
              <a:rPr lang="nb-NO" altLang="nb-NO" sz="2400" dirty="0">
                <a:solidFill>
                  <a:srgbClr val="0033CC"/>
                </a:solidFill>
              </a:rPr>
              <a:t>på massene som kan gjenbrukes</a:t>
            </a:r>
            <a:r>
              <a:rPr lang="nb-NO" altLang="nb-NO" sz="2400" dirty="0" smtClean="0">
                <a:solidFill>
                  <a:srgbClr val="0033CC"/>
                </a:solidFill>
              </a:rPr>
              <a:t>, er </a:t>
            </a:r>
            <a:r>
              <a:rPr lang="nb-NO" altLang="nb-NO" sz="2400" dirty="0">
                <a:solidFill>
                  <a:srgbClr val="0033CC"/>
                </a:solidFill>
              </a:rPr>
              <a:t>ikke god nok i dag. Det skyldes bl.a. </a:t>
            </a:r>
            <a:r>
              <a:rPr lang="nb-NO" altLang="nb-NO" sz="2400" dirty="0" smtClean="0">
                <a:solidFill>
                  <a:srgbClr val="0033CC"/>
                </a:solidFill>
              </a:rPr>
              <a:t>at sortering </a:t>
            </a:r>
            <a:r>
              <a:rPr lang="nb-NO" altLang="nb-NO" sz="2400" dirty="0">
                <a:solidFill>
                  <a:srgbClr val="0033CC"/>
                </a:solidFill>
              </a:rPr>
              <a:t>og lagring av disse massene </a:t>
            </a:r>
            <a:r>
              <a:rPr lang="nb-NO" altLang="nb-NO" sz="2400" dirty="0" smtClean="0">
                <a:solidFill>
                  <a:srgbClr val="0033CC"/>
                </a:solidFill>
              </a:rPr>
              <a:t>ikke er </a:t>
            </a:r>
            <a:r>
              <a:rPr lang="nb-NO" altLang="nb-NO" sz="2400" dirty="0">
                <a:solidFill>
                  <a:srgbClr val="0033CC"/>
                </a:solidFill>
              </a:rPr>
              <a:t>tilfredsstillende. </a:t>
            </a:r>
            <a:r>
              <a:rPr lang="nb-NO" altLang="nb-NO" sz="2400" dirty="0"/>
              <a:t>Det er også for </a:t>
            </a:r>
            <a:r>
              <a:rPr lang="nb-NO" altLang="nb-NO" sz="2400" dirty="0" smtClean="0"/>
              <a:t>lite kunnskap </a:t>
            </a:r>
            <a:r>
              <a:rPr lang="nb-NO" altLang="nb-NO" sz="2400" dirty="0"/>
              <a:t>om forurensningsfaren </a:t>
            </a:r>
            <a:r>
              <a:rPr lang="nb-NO" altLang="nb-NO" sz="2400" dirty="0" smtClean="0"/>
              <a:t>ved gjenbruk </a:t>
            </a:r>
            <a:r>
              <a:rPr lang="nb-NO" altLang="nb-NO" sz="2400" dirty="0"/>
              <a:t>av ulike typer masse. Det </a:t>
            </a:r>
            <a:r>
              <a:rPr lang="nb-NO" altLang="nb-NO" sz="2400" dirty="0" smtClean="0"/>
              <a:t>fører til </a:t>
            </a:r>
            <a:r>
              <a:rPr lang="nb-NO" altLang="nb-NO" sz="2400" dirty="0"/>
              <a:t>at mye masser som kunne vært gjenbrukt</a:t>
            </a:r>
            <a:r>
              <a:rPr lang="nb-NO" altLang="nb-NO" sz="2400" dirty="0" smtClean="0"/>
              <a:t>, i </a:t>
            </a:r>
            <a:r>
              <a:rPr lang="nb-NO" altLang="nb-NO" sz="2400" dirty="0"/>
              <a:t>stedet deponeres.</a:t>
            </a:r>
          </a:p>
        </p:txBody>
      </p:sp>
      <p:pic>
        <p:nvPicPr>
          <p:cNvPr id="2" name="Bilde 1"/>
          <p:cNvPicPr>
            <a:picLocks noChangeAspect="1"/>
          </p:cNvPicPr>
          <p:nvPr/>
        </p:nvPicPr>
        <p:blipFill>
          <a:blip r:embed="rId2"/>
          <a:stretch>
            <a:fillRect/>
          </a:stretch>
        </p:blipFill>
        <p:spPr>
          <a:xfrm>
            <a:off x="457200" y="274638"/>
            <a:ext cx="3678700" cy="815898"/>
          </a:xfrm>
          <a:prstGeom prst="rect">
            <a:avLst/>
          </a:prstGeom>
          <a:ln>
            <a:solidFill>
              <a:srgbClr val="C00000"/>
            </a:solidFill>
          </a:ln>
        </p:spPr>
      </p:pic>
    </p:spTree>
    <p:extLst>
      <p:ext uri="{BB962C8B-B14F-4D97-AF65-F5344CB8AC3E}">
        <p14:creationId xmlns:p14="http://schemas.microsoft.com/office/powerpoint/2010/main" val="34983945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tel 1"/>
          <p:cNvSpPr>
            <a:spLocks noGrp="1"/>
          </p:cNvSpPr>
          <p:nvPr>
            <p:ph type="title"/>
          </p:nvPr>
        </p:nvSpPr>
        <p:spPr>
          <a:xfrm>
            <a:off x="4428067" y="274638"/>
            <a:ext cx="4258733" cy="1222692"/>
          </a:xfrm>
          <a:solidFill>
            <a:schemeClr val="bg1"/>
          </a:solidFill>
        </p:spPr>
        <p:txBody>
          <a:bodyPr/>
          <a:lstStyle/>
          <a:p>
            <a:r>
              <a:rPr lang="nn-NO" altLang="nb-NO" sz="2400" dirty="0" err="1" smtClean="0"/>
              <a:t>Strategier</a:t>
            </a:r>
            <a:r>
              <a:rPr lang="nn-NO" altLang="nb-NO" sz="2400" dirty="0" smtClean="0"/>
              <a:t> for langsiktig </a:t>
            </a:r>
            <a:r>
              <a:rPr lang="nn-NO" altLang="nb-NO" sz="2400" dirty="0"/>
              <a:t>masseforvaltning</a:t>
            </a:r>
            <a:br>
              <a:rPr lang="nn-NO" altLang="nb-NO" sz="2400" dirty="0"/>
            </a:br>
            <a:r>
              <a:rPr lang="nn-NO" altLang="nb-NO" sz="2400" dirty="0" smtClean="0"/>
              <a:t>1 </a:t>
            </a:r>
            <a:r>
              <a:rPr lang="nn-NO" altLang="nb-NO" sz="2400" dirty="0" err="1"/>
              <a:t>Overordnede</a:t>
            </a:r>
            <a:r>
              <a:rPr lang="nn-NO" altLang="nb-NO" sz="2400" dirty="0"/>
              <a:t> </a:t>
            </a:r>
            <a:r>
              <a:rPr lang="nn-NO" altLang="nb-NO" sz="2400" dirty="0" err="1"/>
              <a:t>strategier</a:t>
            </a:r>
            <a:r>
              <a:rPr lang="nn-NO" altLang="nb-NO" sz="2400" dirty="0" smtClean="0"/>
              <a:t>:</a:t>
            </a:r>
            <a:endParaRPr lang="nb-NO" altLang="nb-NO" sz="2400" dirty="0" smtClean="0"/>
          </a:p>
        </p:txBody>
      </p:sp>
      <p:sp>
        <p:nvSpPr>
          <p:cNvPr id="11267" name="Plassholder for innhold 2"/>
          <p:cNvSpPr>
            <a:spLocks noGrp="1"/>
          </p:cNvSpPr>
          <p:nvPr>
            <p:ph idx="1"/>
          </p:nvPr>
        </p:nvSpPr>
        <p:spPr>
          <a:xfrm>
            <a:off x="457200" y="1591408"/>
            <a:ext cx="8229600" cy="4529992"/>
          </a:xfrm>
        </p:spPr>
        <p:txBody>
          <a:bodyPr/>
          <a:lstStyle/>
          <a:p>
            <a:pPr marL="0" indent="0">
              <a:spcBef>
                <a:spcPts val="300"/>
              </a:spcBef>
              <a:buNone/>
            </a:pPr>
            <a:r>
              <a:rPr lang="nb-NO" altLang="nb-NO" sz="2400" b="1" dirty="0"/>
              <a:t>1.3 Samarbeide og være i dialog med </a:t>
            </a:r>
            <a:r>
              <a:rPr lang="nb-NO" altLang="nb-NO" sz="2400" b="1" dirty="0" smtClean="0"/>
              <a:t>aktuelle </a:t>
            </a:r>
            <a:r>
              <a:rPr lang="nb-NO" altLang="nb-NO" sz="2400" b="1" dirty="0"/>
              <a:t>aktører </a:t>
            </a:r>
            <a:endParaRPr lang="nb-NO" altLang="nb-NO" sz="2400" b="1" dirty="0" smtClean="0"/>
          </a:p>
          <a:p>
            <a:pPr marL="0" indent="0">
              <a:spcBef>
                <a:spcPts val="300"/>
              </a:spcBef>
              <a:buNone/>
            </a:pPr>
            <a:r>
              <a:rPr lang="nb-NO" altLang="nb-NO" sz="2400" dirty="0"/>
              <a:t>Det er </a:t>
            </a:r>
            <a:r>
              <a:rPr lang="nb-NO" altLang="nb-NO" sz="2400" dirty="0">
                <a:solidFill>
                  <a:srgbClr val="0033CC"/>
                </a:solidFill>
              </a:rPr>
              <a:t>mange aktører </a:t>
            </a:r>
            <a:r>
              <a:rPr lang="nb-NO" altLang="nb-NO" sz="2400" dirty="0"/>
              <a:t>som er involvert i masseforvaltningen (kommuner, fylkeskommuner, fylkesmannen, direktorater, offentlige foretak og selskaper og ulike aktører i næringslivet). </a:t>
            </a:r>
            <a:r>
              <a:rPr lang="nb-NO" altLang="nb-NO" sz="2400" dirty="0">
                <a:solidFill>
                  <a:srgbClr val="0033CC"/>
                </a:solidFill>
              </a:rPr>
              <a:t>Arbeidet med denne regionale planen har vist at det er stor interesse for og engasjement på </a:t>
            </a:r>
            <a:r>
              <a:rPr lang="nb-NO" altLang="nb-NO" sz="2400" b="1" dirty="0">
                <a:solidFill>
                  <a:srgbClr val="0033CC"/>
                </a:solidFill>
              </a:rPr>
              <a:t>fagområdet</a:t>
            </a:r>
            <a:r>
              <a:rPr lang="nb-NO" altLang="nb-NO" sz="2400" dirty="0">
                <a:solidFill>
                  <a:srgbClr val="0033CC"/>
                </a:solidFill>
              </a:rPr>
              <a:t>. </a:t>
            </a:r>
            <a:r>
              <a:rPr lang="nb-NO" altLang="nb-NO" sz="2400" dirty="0"/>
              <a:t>I  oppfølgingen av planen er det et behov for stor grad av samarbeid og dialog med kommunene, andre offentlige aktører, nabofylker og næringslivet</a:t>
            </a:r>
            <a:r>
              <a:rPr lang="nb-NO" altLang="nb-NO" sz="2400" dirty="0" smtClean="0"/>
              <a:t>. </a:t>
            </a:r>
            <a:r>
              <a:rPr lang="nb-NO" altLang="nb-NO" sz="2400" dirty="0"/>
              <a:t>Det kan være i form av en fast arbeidsgruppe bestående av deltakere fra prosjektgruppa for utarbeidelse av planen, årlige oppfølgingsmøter med kommunene, møter og konferanser med regionråd og andre  samarbeidsfora, nabofylker, bransjenæringen </a:t>
            </a:r>
            <a:r>
              <a:rPr lang="nb-NO" altLang="nb-NO" sz="2400" dirty="0" smtClean="0"/>
              <a:t>mv. </a:t>
            </a:r>
            <a:endParaRPr lang="nb-NO" altLang="nb-NO" sz="2400" dirty="0"/>
          </a:p>
        </p:txBody>
      </p:sp>
      <p:pic>
        <p:nvPicPr>
          <p:cNvPr id="2" name="Bilde 1"/>
          <p:cNvPicPr>
            <a:picLocks noChangeAspect="1"/>
          </p:cNvPicPr>
          <p:nvPr/>
        </p:nvPicPr>
        <p:blipFill>
          <a:blip r:embed="rId2"/>
          <a:stretch>
            <a:fillRect/>
          </a:stretch>
        </p:blipFill>
        <p:spPr>
          <a:xfrm>
            <a:off x="457200" y="271706"/>
            <a:ext cx="3678700" cy="815898"/>
          </a:xfrm>
          <a:prstGeom prst="rect">
            <a:avLst/>
          </a:prstGeom>
          <a:ln>
            <a:solidFill>
              <a:srgbClr val="C00000"/>
            </a:solidFill>
          </a:ln>
        </p:spPr>
      </p:pic>
    </p:spTree>
    <p:extLst>
      <p:ext uri="{BB962C8B-B14F-4D97-AF65-F5344CB8AC3E}">
        <p14:creationId xmlns:p14="http://schemas.microsoft.com/office/powerpoint/2010/main" val="14836677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tel 1"/>
          <p:cNvSpPr>
            <a:spLocks noGrp="1"/>
          </p:cNvSpPr>
          <p:nvPr>
            <p:ph type="title"/>
          </p:nvPr>
        </p:nvSpPr>
        <p:spPr>
          <a:xfrm>
            <a:off x="4428067" y="274638"/>
            <a:ext cx="4258733" cy="936942"/>
          </a:xfrm>
          <a:solidFill>
            <a:schemeClr val="bg1"/>
          </a:solidFill>
        </p:spPr>
        <p:txBody>
          <a:bodyPr/>
          <a:lstStyle/>
          <a:p>
            <a:r>
              <a:rPr lang="nn-NO" altLang="nb-NO" sz="1800" dirty="0" err="1" smtClean="0"/>
              <a:t>Strategier</a:t>
            </a:r>
            <a:r>
              <a:rPr lang="nn-NO" altLang="nb-NO" sz="1800" dirty="0" smtClean="0"/>
              <a:t> for langsiktig </a:t>
            </a:r>
            <a:r>
              <a:rPr lang="nn-NO" altLang="nb-NO" sz="1800" dirty="0"/>
              <a:t>masseforvaltning</a:t>
            </a:r>
            <a:br>
              <a:rPr lang="nn-NO" altLang="nb-NO" sz="1800" dirty="0"/>
            </a:br>
            <a:r>
              <a:rPr lang="nn-NO" altLang="nb-NO" sz="2400" dirty="0" smtClean="0"/>
              <a:t>1 </a:t>
            </a:r>
            <a:r>
              <a:rPr lang="nn-NO" altLang="nb-NO" sz="2400" dirty="0" err="1"/>
              <a:t>Overordnede</a:t>
            </a:r>
            <a:r>
              <a:rPr lang="nn-NO" altLang="nb-NO" sz="2400" dirty="0"/>
              <a:t> </a:t>
            </a:r>
            <a:r>
              <a:rPr lang="nn-NO" altLang="nb-NO" sz="2400" dirty="0" err="1"/>
              <a:t>strategier</a:t>
            </a:r>
            <a:r>
              <a:rPr lang="nn-NO" altLang="nb-NO" sz="2400" dirty="0" smtClean="0"/>
              <a:t>:</a:t>
            </a:r>
            <a:endParaRPr lang="nb-NO" altLang="nb-NO" sz="2400" dirty="0" smtClean="0"/>
          </a:p>
        </p:txBody>
      </p:sp>
      <p:sp>
        <p:nvSpPr>
          <p:cNvPr id="11267" name="Plassholder for innhold 2"/>
          <p:cNvSpPr>
            <a:spLocks noGrp="1"/>
          </p:cNvSpPr>
          <p:nvPr>
            <p:ph idx="1"/>
          </p:nvPr>
        </p:nvSpPr>
        <p:spPr>
          <a:xfrm>
            <a:off x="457200" y="1497330"/>
            <a:ext cx="8229600" cy="4624070"/>
          </a:xfrm>
        </p:spPr>
        <p:txBody>
          <a:bodyPr/>
          <a:lstStyle/>
          <a:p>
            <a:pPr marL="0" indent="0">
              <a:spcBef>
                <a:spcPts val="300"/>
              </a:spcBef>
              <a:buNone/>
            </a:pPr>
            <a:r>
              <a:rPr lang="nb-NO" altLang="nb-NO" sz="2000" b="1" dirty="0"/>
              <a:t>1.5 Utvikle framtidige ressurseffektive løsninger for masseforvaltning </a:t>
            </a:r>
          </a:p>
          <a:p>
            <a:pPr marL="0" indent="0">
              <a:spcBef>
                <a:spcPts val="300"/>
              </a:spcBef>
              <a:buNone/>
            </a:pPr>
            <a:r>
              <a:rPr lang="nb-NO" altLang="nb-NO" sz="2000" dirty="0"/>
              <a:t>Planen skal bidra til bedre forvaltning og  samarbeid, slik at gravemasser og </a:t>
            </a:r>
            <a:r>
              <a:rPr lang="nb-NO" altLang="nb-NO" sz="2000" dirty="0" err="1"/>
              <a:t>byggavfall</a:t>
            </a:r>
            <a:r>
              <a:rPr lang="nb-NO" altLang="nb-NO" sz="2000" dirty="0"/>
              <a:t> utnyttes mer ressurseffektivt og til samfunnsnyttige formål. Det vil forlenge varigheten av byggeråstoff i fylket. </a:t>
            </a:r>
          </a:p>
          <a:p>
            <a:pPr marL="0" indent="0">
              <a:spcBef>
                <a:spcPts val="300"/>
              </a:spcBef>
              <a:buNone/>
            </a:pPr>
            <a:r>
              <a:rPr lang="nb-NO" altLang="nb-NO" sz="2400" dirty="0">
                <a:solidFill>
                  <a:srgbClr val="0033CC"/>
                </a:solidFill>
              </a:rPr>
              <a:t>Dette innebærer at overskuddsmasser må bli sett på som en ressurs, framfor som avfall, slik de defineres i dag. </a:t>
            </a:r>
            <a:r>
              <a:rPr lang="nb-NO" altLang="nb-NO" sz="2000" dirty="0"/>
              <a:t>Planen skal også bidra til redusert transport og klimagassutslipp, samt </a:t>
            </a:r>
            <a:r>
              <a:rPr lang="nb-NO" altLang="nb-NO" sz="2000" dirty="0" smtClean="0"/>
              <a:t>redusert </a:t>
            </a:r>
            <a:r>
              <a:rPr lang="nb-NO" altLang="nb-NO" sz="2000" dirty="0"/>
              <a:t>belastning for miljø og samfunn. </a:t>
            </a:r>
            <a:r>
              <a:rPr lang="nb-NO" altLang="nb-NO" sz="2400" dirty="0">
                <a:solidFill>
                  <a:srgbClr val="0033CC"/>
                </a:solidFill>
              </a:rPr>
              <a:t>For å oppnå dette vil det være nyttig å vurdere bruk av masselogistikksystem samt å hente inspirasjon fra sektorer og bransjer som har vært under omstilling (f.eks. avfallsbransjen) </a:t>
            </a:r>
            <a:r>
              <a:rPr lang="nb-NO" altLang="nb-NO" sz="2000" dirty="0"/>
              <a:t>og fra andre land som har kommet lengre enn Norge på dette området. </a:t>
            </a:r>
          </a:p>
          <a:p>
            <a:pPr marL="0" indent="0">
              <a:spcBef>
                <a:spcPts val="300"/>
              </a:spcBef>
              <a:buNone/>
            </a:pPr>
            <a:endParaRPr lang="nb-NO" altLang="nb-NO" sz="2000" dirty="0"/>
          </a:p>
        </p:txBody>
      </p:sp>
      <p:pic>
        <p:nvPicPr>
          <p:cNvPr id="2" name="Bilde 1"/>
          <p:cNvPicPr>
            <a:picLocks noChangeAspect="1"/>
          </p:cNvPicPr>
          <p:nvPr/>
        </p:nvPicPr>
        <p:blipFill>
          <a:blip r:embed="rId2"/>
          <a:stretch>
            <a:fillRect/>
          </a:stretch>
        </p:blipFill>
        <p:spPr>
          <a:xfrm>
            <a:off x="457200" y="271706"/>
            <a:ext cx="3678700" cy="815898"/>
          </a:xfrm>
          <a:prstGeom prst="rect">
            <a:avLst/>
          </a:prstGeom>
          <a:ln>
            <a:solidFill>
              <a:srgbClr val="C00000"/>
            </a:solidFill>
          </a:ln>
        </p:spPr>
      </p:pic>
    </p:spTree>
    <p:extLst>
      <p:ext uri="{BB962C8B-B14F-4D97-AF65-F5344CB8AC3E}">
        <p14:creationId xmlns:p14="http://schemas.microsoft.com/office/powerpoint/2010/main" val="36365088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tel 1"/>
          <p:cNvSpPr>
            <a:spLocks noGrp="1"/>
          </p:cNvSpPr>
          <p:nvPr>
            <p:ph type="title"/>
          </p:nvPr>
        </p:nvSpPr>
        <p:spPr>
          <a:xfrm>
            <a:off x="4428067" y="274638"/>
            <a:ext cx="4258733" cy="936942"/>
          </a:xfrm>
          <a:solidFill>
            <a:schemeClr val="bg1"/>
          </a:solidFill>
        </p:spPr>
        <p:txBody>
          <a:bodyPr/>
          <a:lstStyle/>
          <a:p>
            <a:r>
              <a:rPr lang="nn-NO" altLang="nb-NO" sz="1800" dirty="0" err="1" smtClean="0"/>
              <a:t>Strategier</a:t>
            </a:r>
            <a:r>
              <a:rPr lang="nn-NO" altLang="nb-NO" sz="1800" dirty="0" smtClean="0"/>
              <a:t> for langsiktig </a:t>
            </a:r>
            <a:r>
              <a:rPr lang="nn-NO" altLang="nb-NO" sz="1800" dirty="0"/>
              <a:t>masseforvaltning</a:t>
            </a:r>
            <a:br>
              <a:rPr lang="nn-NO" altLang="nb-NO" sz="1800" dirty="0"/>
            </a:br>
            <a:r>
              <a:rPr lang="nn-NO" altLang="nb-NO" sz="2400" dirty="0"/>
              <a:t>2</a:t>
            </a:r>
            <a:r>
              <a:rPr lang="nn-NO" altLang="nb-NO" sz="2400" dirty="0" smtClean="0"/>
              <a:t> </a:t>
            </a:r>
            <a:r>
              <a:rPr lang="nn-NO" altLang="nb-NO" sz="2400" dirty="0" err="1" smtClean="0"/>
              <a:t>Strategier</a:t>
            </a:r>
            <a:r>
              <a:rPr lang="nn-NO" altLang="nb-NO" sz="2400" dirty="0" smtClean="0"/>
              <a:t> for å sikre </a:t>
            </a:r>
            <a:r>
              <a:rPr lang="nn-NO" altLang="nb-NO" sz="2400" dirty="0" err="1" smtClean="0"/>
              <a:t>arealer</a:t>
            </a:r>
            <a:r>
              <a:rPr lang="nn-NO" altLang="nb-NO" sz="2400" dirty="0" smtClean="0"/>
              <a:t> for uttak av byggeråstoff:</a:t>
            </a:r>
            <a:endParaRPr lang="nb-NO" altLang="nb-NO" sz="2400" dirty="0" smtClean="0"/>
          </a:p>
        </p:txBody>
      </p:sp>
      <p:sp>
        <p:nvSpPr>
          <p:cNvPr id="11267" name="Plassholder for innhold 2"/>
          <p:cNvSpPr>
            <a:spLocks noGrp="1"/>
          </p:cNvSpPr>
          <p:nvPr>
            <p:ph idx="1"/>
          </p:nvPr>
        </p:nvSpPr>
        <p:spPr>
          <a:xfrm>
            <a:off x="457200" y="1497330"/>
            <a:ext cx="8229600" cy="4624070"/>
          </a:xfrm>
        </p:spPr>
        <p:txBody>
          <a:bodyPr/>
          <a:lstStyle/>
          <a:p>
            <a:pPr marL="0" indent="0">
              <a:spcBef>
                <a:spcPts val="300"/>
              </a:spcBef>
              <a:buNone/>
            </a:pPr>
            <a:r>
              <a:rPr lang="nb-NO" altLang="nb-NO" sz="2400" b="1" dirty="0" smtClean="0"/>
              <a:t>2.3  </a:t>
            </a:r>
            <a:r>
              <a:rPr lang="nb-NO" altLang="nb-NO" sz="2400" b="1" dirty="0"/>
              <a:t>Sikre byggeråstoff med riktig kvalitet og til riktig bruk </a:t>
            </a:r>
            <a:endParaRPr lang="nb-NO" altLang="nb-NO" sz="2400" b="1" dirty="0" smtClean="0"/>
          </a:p>
          <a:p>
            <a:pPr marL="0" indent="0">
              <a:spcBef>
                <a:spcPts val="300"/>
              </a:spcBef>
              <a:buNone/>
            </a:pPr>
            <a:r>
              <a:rPr lang="nb-NO" altLang="nb-NO" sz="2400" dirty="0"/>
              <a:t>Kvalitet i alle ledd gir byggverk (bygninger, veier, broer) med lengre levetid og med lavere vedlikeholds- og driftskostnader. Å bruke byggeråstoff med riktige egenskaper vil også bidra til å forlenge varigheten av byggeråstoffet. Dette krever kunnskap om og dokumentasjon av kvaliteten på byggeråstoffet. </a:t>
            </a:r>
            <a:endParaRPr lang="nb-NO" altLang="nb-NO" sz="2400" dirty="0" smtClean="0"/>
          </a:p>
          <a:p>
            <a:pPr marL="0" indent="0">
              <a:spcBef>
                <a:spcPts val="300"/>
              </a:spcBef>
              <a:buNone/>
            </a:pPr>
            <a:endParaRPr lang="nb-NO" altLang="nb-NO" sz="2400" dirty="0"/>
          </a:p>
          <a:p>
            <a:pPr marL="0" indent="0">
              <a:spcBef>
                <a:spcPts val="300"/>
              </a:spcBef>
              <a:buNone/>
            </a:pPr>
            <a:r>
              <a:rPr lang="nb-NO" altLang="nb-NO" sz="2400" dirty="0" smtClean="0"/>
              <a:t>Det </a:t>
            </a:r>
            <a:r>
              <a:rPr lang="nb-NO" altLang="nb-NO" sz="2400" dirty="0"/>
              <a:t>vil for framtidige større byggeprosjekter være viktig å vurdere samfunnsnyttig bruk av byggeråstoff som tas ut ved f.eks. etablering av en tunell. Dette vil bidra til å forlenge varigheten av byggeråstoff i regionen.</a:t>
            </a:r>
          </a:p>
        </p:txBody>
      </p:sp>
      <p:pic>
        <p:nvPicPr>
          <p:cNvPr id="2" name="Bilde 1"/>
          <p:cNvPicPr>
            <a:picLocks noChangeAspect="1"/>
          </p:cNvPicPr>
          <p:nvPr/>
        </p:nvPicPr>
        <p:blipFill>
          <a:blip r:embed="rId2"/>
          <a:stretch>
            <a:fillRect/>
          </a:stretch>
        </p:blipFill>
        <p:spPr>
          <a:xfrm>
            <a:off x="457200" y="271706"/>
            <a:ext cx="3678700" cy="815898"/>
          </a:xfrm>
          <a:prstGeom prst="rect">
            <a:avLst/>
          </a:prstGeom>
          <a:ln>
            <a:solidFill>
              <a:srgbClr val="C00000"/>
            </a:solidFill>
          </a:ln>
        </p:spPr>
      </p:pic>
    </p:spTree>
    <p:extLst>
      <p:ext uri="{BB962C8B-B14F-4D97-AF65-F5344CB8AC3E}">
        <p14:creationId xmlns:p14="http://schemas.microsoft.com/office/powerpoint/2010/main" val="22475628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Sylinder 5"/>
          <p:cNvSpPr txBox="1"/>
          <p:nvPr/>
        </p:nvSpPr>
        <p:spPr>
          <a:xfrm>
            <a:off x="379562" y="754898"/>
            <a:ext cx="8462513" cy="646331"/>
          </a:xfrm>
          <a:prstGeom prst="rect">
            <a:avLst/>
          </a:prstGeom>
          <a:solidFill>
            <a:schemeClr val="bg1"/>
          </a:solidFill>
        </p:spPr>
        <p:txBody>
          <a:bodyPr wrap="square" rtlCol="0">
            <a:spAutoFit/>
          </a:bodyPr>
          <a:lstStyle/>
          <a:p>
            <a:r>
              <a:rPr lang="nb-NO" dirty="0" smtClean="0"/>
              <a:t>     </a:t>
            </a:r>
          </a:p>
          <a:p>
            <a:endParaRPr lang="nn-NO" dirty="0"/>
          </a:p>
        </p:txBody>
      </p:sp>
      <p:pic>
        <p:nvPicPr>
          <p:cNvPr id="2" name="Bilde 1"/>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66134" y="350954"/>
            <a:ext cx="5303449" cy="1382955"/>
          </a:xfrm>
          <a:prstGeom prst="rect">
            <a:avLst/>
          </a:prstGeom>
        </p:spPr>
      </p:pic>
      <p:pic>
        <p:nvPicPr>
          <p:cNvPr id="3" name="Bilde 2"/>
          <p:cNvPicPr>
            <a:picLocks noChangeAspect="1"/>
          </p:cNvPicPr>
          <p:nvPr/>
        </p:nvPicPr>
        <p:blipFill>
          <a:blip r:embed="rId3"/>
          <a:stretch>
            <a:fillRect/>
          </a:stretch>
        </p:blipFill>
        <p:spPr>
          <a:xfrm>
            <a:off x="766134" y="1805173"/>
            <a:ext cx="5892745" cy="4821785"/>
          </a:xfrm>
          <a:prstGeom prst="rect">
            <a:avLst/>
          </a:prstGeom>
        </p:spPr>
      </p:pic>
      <p:sp>
        <p:nvSpPr>
          <p:cNvPr id="7" name="Rektangel 6"/>
          <p:cNvSpPr/>
          <p:nvPr/>
        </p:nvSpPr>
        <p:spPr>
          <a:xfrm>
            <a:off x="6642339" y="1402614"/>
            <a:ext cx="2199736" cy="5262979"/>
          </a:xfrm>
          <a:prstGeom prst="rect">
            <a:avLst/>
          </a:prstGeom>
        </p:spPr>
        <p:txBody>
          <a:bodyPr wrap="square">
            <a:spAutoFit/>
          </a:bodyPr>
          <a:lstStyle/>
          <a:p>
            <a:r>
              <a:rPr lang="nb-NO" sz="2400" dirty="0"/>
              <a:t>Planens mål er en bærekraftig håndtering av masser fra bygge- og anleggsaktivitet i regionen. </a:t>
            </a:r>
            <a:endParaRPr lang="nb-NO" sz="2400" dirty="0" smtClean="0"/>
          </a:p>
          <a:p>
            <a:endParaRPr lang="nb-NO" sz="2400" dirty="0"/>
          </a:p>
          <a:p>
            <a:r>
              <a:rPr lang="nn-NO" sz="2400" dirty="0" smtClean="0"/>
              <a:t>Planen </a:t>
            </a:r>
            <a:r>
              <a:rPr lang="nn-NO" sz="2400" dirty="0"/>
              <a:t>fokuserer på rene </a:t>
            </a:r>
            <a:r>
              <a:rPr lang="nn-NO" sz="2400" dirty="0" smtClean="0"/>
              <a:t>masser.</a:t>
            </a:r>
          </a:p>
          <a:p>
            <a:endParaRPr lang="nb-NO" sz="2400" dirty="0"/>
          </a:p>
          <a:p>
            <a:endParaRPr lang="nb-NO" sz="2400" dirty="0" smtClean="0"/>
          </a:p>
          <a:p>
            <a:endParaRPr lang="nn-NO" sz="2400" dirty="0"/>
          </a:p>
        </p:txBody>
      </p:sp>
    </p:spTree>
    <p:extLst>
      <p:ext uri="{BB962C8B-B14F-4D97-AF65-F5344CB8AC3E}">
        <p14:creationId xmlns:p14="http://schemas.microsoft.com/office/powerpoint/2010/main" val="42471298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800" dirty="0" err="1" smtClean="0"/>
              <a:t>Frå</a:t>
            </a:r>
            <a:r>
              <a:rPr lang="nb-NO" sz="2800" dirty="0" smtClean="0"/>
              <a:t> Regionalplan for massehåndtering på Jæren 2018-</a:t>
            </a:r>
            <a:endParaRPr lang="nn-NO" sz="2800" dirty="0"/>
          </a:p>
        </p:txBody>
      </p:sp>
      <p:sp>
        <p:nvSpPr>
          <p:cNvPr id="3" name="Plassholder for innhold 2"/>
          <p:cNvSpPr>
            <a:spLocks noGrp="1"/>
          </p:cNvSpPr>
          <p:nvPr>
            <p:ph idx="1"/>
          </p:nvPr>
        </p:nvSpPr>
        <p:spPr/>
        <p:txBody>
          <a:bodyPr/>
          <a:lstStyle/>
          <a:p>
            <a:pPr marL="0" indent="0">
              <a:buNone/>
            </a:pPr>
            <a:r>
              <a:rPr lang="nb-NO" sz="2200" b="1" dirty="0" err="1" smtClean="0"/>
              <a:t>Kvifor</a:t>
            </a:r>
            <a:r>
              <a:rPr lang="nb-NO" sz="2200" b="1" dirty="0" smtClean="0"/>
              <a:t> </a:t>
            </a:r>
            <a:r>
              <a:rPr lang="nb-NO" sz="2200" b="1" dirty="0" err="1" smtClean="0"/>
              <a:t>ein</a:t>
            </a:r>
            <a:r>
              <a:rPr lang="nb-NO" sz="2200" b="1" dirty="0" smtClean="0"/>
              <a:t> plan for massehåndtering?</a:t>
            </a:r>
          </a:p>
          <a:p>
            <a:pPr marL="0" indent="0">
              <a:buNone/>
            </a:pPr>
            <a:r>
              <a:rPr lang="nb-NO" sz="2200" dirty="0" smtClean="0"/>
              <a:t>Overskuddsmassene </a:t>
            </a:r>
            <a:r>
              <a:rPr lang="nb-NO" sz="2200" dirty="0"/>
              <a:t>fra den utgravde tomta kan være egnet til gjenbruk, enten på byggeplassen eller andre steder, men på grunn av tidsnød, manglende samarbeid og formelle hindringer blir massene ofte lagt på tipp i landbruks- eller naturområder utenfor byene. I de fleste prosjekter forutsettes det ennå at entreprenør skal ta ansvar for å bli kvitt massen. Resultatet er raske løsninger og/ eller store kjøreavstander. </a:t>
            </a:r>
            <a:endParaRPr lang="nb-NO" sz="2200" dirty="0" smtClean="0"/>
          </a:p>
          <a:p>
            <a:pPr marL="0" indent="0">
              <a:buNone/>
            </a:pPr>
            <a:endParaRPr lang="nb-NO" sz="1000" dirty="0" smtClean="0"/>
          </a:p>
          <a:p>
            <a:pPr marL="0" indent="0">
              <a:spcBef>
                <a:spcPts val="0"/>
              </a:spcBef>
              <a:buNone/>
            </a:pPr>
            <a:r>
              <a:rPr lang="nb-NO" sz="2200" dirty="0" smtClean="0"/>
              <a:t>Fra </a:t>
            </a:r>
            <a:r>
              <a:rPr lang="nb-NO" sz="2200" dirty="0"/>
              <a:t>dagens praksis der overskuddsmasser blir sett på som avfall, mot utvikling av en ny næring og nye arbeidsplasser der massene er en ressurs som tilfører samfunnet verdier. Gode masser bør brukes om igjen, eller bli til nye produkter. </a:t>
            </a:r>
            <a:endParaRPr lang="nn-NO" sz="2200" dirty="0"/>
          </a:p>
        </p:txBody>
      </p:sp>
    </p:spTree>
    <p:extLst>
      <p:ext uri="{BB962C8B-B14F-4D97-AF65-F5344CB8AC3E}">
        <p14:creationId xmlns:p14="http://schemas.microsoft.com/office/powerpoint/2010/main" val="15639252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000" dirty="0" err="1" smtClean="0"/>
              <a:t>Frå</a:t>
            </a:r>
            <a:r>
              <a:rPr lang="nb-NO" sz="2000" dirty="0" smtClean="0"/>
              <a:t> Regionalplan for massehåndtering på Jæren</a:t>
            </a:r>
            <a:r>
              <a:rPr lang="nb-NO" sz="2400" dirty="0" smtClean="0"/>
              <a:t/>
            </a:r>
            <a:br>
              <a:rPr lang="nb-NO" sz="2400" dirty="0" smtClean="0"/>
            </a:br>
            <a:r>
              <a:rPr lang="nb-NO" sz="2800" dirty="0" smtClean="0"/>
              <a:t>Mål </a:t>
            </a:r>
            <a:endParaRPr lang="nn-NO" sz="2800" dirty="0"/>
          </a:p>
        </p:txBody>
      </p:sp>
      <p:sp>
        <p:nvSpPr>
          <p:cNvPr id="3" name="Plassholder for innhold 2"/>
          <p:cNvSpPr>
            <a:spLocks noGrp="1"/>
          </p:cNvSpPr>
          <p:nvPr>
            <p:ph idx="1"/>
          </p:nvPr>
        </p:nvSpPr>
        <p:spPr/>
        <p:txBody>
          <a:bodyPr/>
          <a:lstStyle/>
          <a:p>
            <a:pPr marL="0" indent="0">
              <a:buNone/>
            </a:pPr>
            <a:r>
              <a:rPr lang="nb-NO" sz="2400" dirty="0" smtClean="0"/>
              <a:t>Planens </a:t>
            </a:r>
            <a:r>
              <a:rPr lang="nb-NO" sz="2400" dirty="0"/>
              <a:t>mål er en bærekraftig håndtering av masser fra bygge- og anleggsaktivitet i regionen</a:t>
            </a:r>
            <a:r>
              <a:rPr lang="nb-NO" sz="2400" dirty="0" smtClean="0"/>
              <a:t>.</a:t>
            </a:r>
          </a:p>
          <a:p>
            <a:pPr marL="0" indent="0">
              <a:spcBef>
                <a:spcPts val="0"/>
              </a:spcBef>
              <a:buNone/>
            </a:pPr>
            <a:endParaRPr lang="nb-NO" sz="1400" dirty="0" smtClean="0"/>
          </a:p>
          <a:p>
            <a:pPr marL="0" indent="0">
              <a:buNone/>
            </a:pPr>
            <a:r>
              <a:rPr lang="nb-NO" sz="2400" dirty="0" smtClean="0"/>
              <a:t>EU-mål om gjenvinning av 70 vektprosent av alt bygge-, rive- og </a:t>
            </a:r>
            <a:r>
              <a:rPr lang="nb-NO" sz="2400" dirty="0" err="1" smtClean="0"/>
              <a:t>graveavfall</a:t>
            </a:r>
            <a:r>
              <a:rPr lang="nb-NO" sz="2400" dirty="0" smtClean="0"/>
              <a:t> </a:t>
            </a:r>
            <a:r>
              <a:rPr lang="nb-NO" sz="2400" dirty="0" err="1" smtClean="0"/>
              <a:t>innan</a:t>
            </a:r>
            <a:r>
              <a:rPr lang="nb-NO" sz="2400" dirty="0" smtClean="0"/>
              <a:t> 2020.  Norge </a:t>
            </a:r>
            <a:r>
              <a:rPr lang="nb-NO" sz="2400" dirty="0" err="1" smtClean="0"/>
              <a:t>bunde</a:t>
            </a:r>
            <a:r>
              <a:rPr lang="nb-NO" sz="2400" dirty="0" smtClean="0"/>
              <a:t> til </a:t>
            </a:r>
            <a:r>
              <a:rPr lang="nb-NO" sz="2400" dirty="0"/>
              <a:t>målet </a:t>
            </a:r>
            <a:r>
              <a:rPr lang="nb-NO" sz="2400" dirty="0" smtClean="0"/>
              <a:t>gjennom </a:t>
            </a:r>
            <a:r>
              <a:rPr lang="nb-NO" sz="2400" dirty="0"/>
              <a:t>EØS-avtalen. </a:t>
            </a:r>
          </a:p>
          <a:p>
            <a:pPr marL="0" indent="0">
              <a:spcBef>
                <a:spcPts val="1200"/>
              </a:spcBef>
              <a:buNone/>
            </a:pPr>
            <a:r>
              <a:rPr lang="nb-NO" sz="2400" dirty="0" smtClean="0"/>
              <a:t>For å nå målet om å redusere mengden avfall til deponi og beholde materialressursene i kretsløpet, ble sirkulær økonomi-pakken «</a:t>
            </a:r>
            <a:r>
              <a:rPr lang="nb-NO" sz="2400" dirty="0" err="1" smtClean="0"/>
              <a:t>Closing</a:t>
            </a:r>
            <a:r>
              <a:rPr lang="nb-NO" sz="2400" dirty="0" smtClean="0"/>
              <a:t> </a:t>
            </a:r>
            <a:r>
              <a:rPr lang="nb-NO" sz="2400" dirty="0" err="1" smtClean="0"/>
              <a:t>the</a:t>
            </a:r>
            <a:r>
              <a:rPr lang="nb-NO" sz="2400" dirty="0" smtClean="0"/>
              <a:t> loop» lansert i 2015. </a:t>
            </a:r>
          </a:p>
          <a:p>
            <a:pPr marL="0" indent="0">
              <a:buNone/>
            </a:pPr>
            <a:r>
              <a:rPr lang="nb-NO" sz="2400" dirty="0" smtClean="0"/>
              <a:t>Rene </a:t>
            </a:r>
            <a:r>
              <a:rPr lang="nb-NO" sz="2400" dirty="0"/>
              <a:t>jordmasser og stein fra anleggsvirksomhet er også avfall dersom de kjøres bort fra tomta. </a:t>
            </a:r>
            <a:r>
              <a:rPr lang="nb-NO" sz="2400" dirty="0" smtClean="0">
                <a:solidFill>
                  <a:srgbClr val="0033CC"/>
                </a:solidFill>
              </a:rPr>
              <a:t>Rene gravemasser, jord og stein omfattes likevel ikke av 70%-målet. </a:t>
            </a:r>
            <a:endParaRPr lang="nn-NO" sz="2400" dirty="0">
              <a:solidFill>
                <a:srgbClr val="0033CC"/>
              </a:solidFill>
            </a:endParaRPr>
          </a:p>
        </p:txBody>
      </p:sp>
    </p:spTree>
    <p:extLst>
      <p:ext uri="{BB962C8B-B14F-4D97-AF65-F5344CB8AC3E}">
        <p14:creationId xmlns:p14="http://schemas.microsoft.com/office/powerpoint/2010/main" val="25537716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000" dirty="0" err="1"/>
              <a:t>Frå</a:t>
            </a:r>
            <a:r>
              <a:rPr lang="nb-NO" sz="2000" dirty="0"/>
              <a:t> Regionalplan for massehåndtering på </a:t>
            </a:r>
            <a:r>
              <a:rPr lang="nb-NO" sz="2000" dirty="0" smtClean="0"/>
              <a:t>Jæren</a:t>
            </a:r>
            <a:r>
              <a:rPr lang="nb-NO" sz="2000" dirty="0"/>
              <a:t/>
            </a:r>
            <a:br>
              <a:rPr lang="nb-NO" sz="2000" dirty="0"/>
            </a:br>
            <a:r>
              <a:rPr lang="nb-NO" sz="2800" dirty="0"/>
              <a:t>Mål for håndtering av </a:t>
            </a:r>
            <a:r>
              <a:rPr lang="nb-NO" sz="2800" dirty="0" smtClean="0"/>
              <a:t>overskuddsmasser</a:t>
            </a:r>
            <a:endParaRPr lang="nn-NO" sz="2800" dirty="0"/>
          </a:p>
        </p:txBody>
      </p:sp>
      <p:sp>
        <p:nvSpPr>
          <p:cNvPr id="3" name="Plassholder for innhold 2"/>
          <p:cNvSpPr>
            <a:spLocks noGrp="1"/>
          </p:cNvSpPr>
          <p:nvPr>
            <p:ph idx="1"/>
          </p:nvPr>
        </p:nvSpPr>
        <p:spPr>
          <a:xfrm>
            <a:off x="457200" y="1235117"/>
            <a:ext cx="8229600" cy="4810125"/>
          </a:xfrm>
        </p:spPr>
        <p:txBody>
          <a:bodyPr/>
          <a:lstStyle/>
          <a:p>
            <a:pPr marL="0" indent="0">
              <a:spcBef>
                <a:spcPts val="0"/>
              </a:spcBef>
              <a:buNone/>
            </a:pPr>
            <a:r>
              <a:rPr lang="nb-NO" sz="1800" b="1" i="1" dirty="0" smtClean="0"/>
              <a:t>Samfunnsmål: </a:t>
            </a:r>
          </a:p>
          <a:p>
            <a:pPr marL="0" indent="0">
              <a:spcBef>
                <a:spcPts val="0"/>
              </a:spcBef>
              <a:buNone/>
            </a:pPr>
            <a:r>
              <a:rPr lang="nb-NO" sz="1800" dirty="0"/>
              <a:t>B</a:t>
            </a:r>
            <a:r>
              <a:rPr lang="nb-NO" sz="1800" dirty="0" smtClean="0"/>
              <a:t>idra </a:t>
            </a:r>
            <a:r>
              <a:rPr lang="nb-NO" sz="1800" dirty="0"/>
              <a:t>til bærekraftig bruk og håndtering av overskuddsmasser på </a:t>
            </a:r>
            <a:r>
              <a:rPr lang="nb-NO" sz="1800" dirty="0" smtClean="0"/>
              <a:t>Jæren</a:t>
            </a:r>
          </a:p>
          <a:p>
            <a:pPr marL="0" indent="0">
              <a:spcBef>
                <a:spcPts val="600"/>
              </a:spcBef>
              <a:buNone/>
            </a:pPr>
            <a:r>
              <a:rPr lang="nb-NO" sz="1800" b="1" i="1" dirty="0" smtClean="0"/>
              <a:t>Effektmål: </a:t>
            </a:r>
          </a:p>
          <a:p>
            <a:pPr>
              <a:spcBef>
                <a:spcPts val="0"/>
              </a:spcBef>
              <a:buFontTx/>
              <a:buChar char="-"/>
            </a:pPr>
            <a:r>
              <a:rPr lang="nb-NO" sz="1800" dirty="0" smtClean="0"/>
              <a:t>Arbeidsplasser og vekst i den sirkulære økonomien</a:t>
            </a:r>
          </a:p>
          <a:p>
            <a:pPr>
              <a:spcBef>
                <a:spcPts val="0"/>
              </a:spcBef>
              <a:buFontTx/>
              <a:buChar char="-"/>
            </a:pPr>
            <a:r>
              <a:rPr lang="nb-NO" sz="1800" dirty="0" smtClean="0"/>
              <a:t>Intakte </a:t>
            </a:r>
            <a:r>
              <a:rPr lang="nb-NO" sz="1800" dirty="0"/>
              <a:t>landbruksområder med rein, trygg jord og god jordstruktur - Redusert tungtransport, særlig på sideveiene </a:t>
            </a:r>
            <a:endParaRPr lang="nb-NO" sz="1800" dirty="0" smtClean="0"/>
          </a:p>
          <a:p>
            <a:pPr>
              <a:spcBef>
                <a:spcPts val="0"/>
              </a:spcBef>
              <a:buFontTx/>
              <a:buChar char="-"/>
            </a:pPr>
            <a:r>
              <a:rPr lang="nb-NO" sz="1800" dirty="0" smtClean="0"/>
              <a:t>Langsiktig </a:t>
            </a:r>
            <a:r>
              <a:rPr lang="nb-NO" sz="1800" dirty="0"/>
              <a:t>tilgang til sekundære og primære byggeråstoffer nær </a:t>
            </a:r>
            <a:r>
              <a:rPr lang="nb-NO" sz="1800" dirty="0" smtClean="0"/>
              <a:t>utbyggingsområdene</a:t>
            </a:r>
          </a:p>
          <a:p>
            <a:pPr marL="0" indent="0">
              <a:spcBef>
                <a:spcPts val="600"/>
              </a:spcBef>
              <a:buNone/>
            </a:pPr>
            <a:r>
              <a:rPr lang="nb-NO" sz="1800" b="1" i="1" dirty="0" smtClean="0"/>
              <a:t>Næring:</a:t>
            </a:r>
          </a:p>
          <a:p>
            <a:pPr>
              <a:spcBef>
                <a:spcPts val="0"/>
              </a:spcBef>
              <a:buFontTx/>
              <a:buChar char="-"/>
            </a:pPr>
            <a:r>
              <a:rPr lang="nb-NO" sz="1800" dirty="0" smtClean="0"/>
              <a:t>Forutsigbar </a:t>
            </a:r>
            <a:r>
              <a:rPr lang="nb-NO" sz="1800" dirty="0"/>
              <a:t>offentlig saksbehandling </a:t>
            </a:r>
            <a:endParaRPr lang="nb-NO" sz="1800" dirty="0" smtClean="0"/>
          </a:p>
          <a:p>
            <a:pPr>
              <a:spcBef>
                <a:spcPts val="0"/>
              </a:spcBef>
              <a:buFontTx/>
              <a:buChar char="-"/>
            </a:pPr>
            <a:r>
              <a:rPr lang="nb-NO" sz="1800" dirty="0" smtClean="0"/>
              <a:t>Like </a:t>
            </a:r>
            <a:r>
              <a:rPr lang="nb-NO" sz="1800" dirty="0"/>
              <a:t>konkurransevilkår </a:t>
            </a:r>
            <a:endParaRPr lang="nb-NO" sz="1800" dirty="0" smtClean="0"/>
          </a:p>
          <a:p>
            <a:pPr>
              <a:spcBef>
                <a:spcPts val="0"/>
              </a:spcBef>
              <a:buFontTx/>
              <a:buChar char="-"/>
            </a:pPr>
            <a:r>
              <a:rPr lang="nb-NO" sz="1800" dirty="0" smtClean="0"/>
              <a:t>Økt </a:t>
            </a:r>
            <a:r>
              <a:rPr lang="nb-NO" sz="1800" dirty="0"/>
              <a:t>etterspørsel for sekundære </a:t>
            </a:r>
            <a:r>
              <a:rPr lang="nb-NO" sz="1800" dirty="0" smtClean="0"/>
              <a:t>råvarer</a:t>
            </a:r>
          </a:p>
          <a:p>
            <a:pPr marL="0" indent="0">
              <a:spcBef>
                <a:spcPts val="600"/>
              </a:spcBef>
              <a:buNone/>
            </a:pPr>
            <a:r>
              <a:rPr lang="nb-NO" sz="1800" b="1" dirty="0" smtClean="0"/>
              <a:t>Miljø:</a:t>
            </a:r>
          </a:p>
          <a:p>
            <a:pPr>
              <a:spcBef>
                <a:spcPts val="0"/>
              </a:spcBef>
              <a:buFontTx/>
              <a:buChar char="-"/>
            </a:pPr>
            <a:r>
              <a:rPr lang="nb-NO" sz="1800" dirty="0" smtClean="0"/>
              <a:t>Reduserte </a:t>
            </a:r>
            <a:r>
              <a:rPr lang="nb-NO" sz="1800" dirty="0"/>
              <a:t>klimautslipp fra bergindustri og transport </a:t>
            </a:r>
            <a:endParaRPr lang="nb-NO" sz="1800" dirty="0" smtClean="0"/>
          </a:p>
          <a:p>
            <a:pPr>
              <a:spcBef>
                <a:spcPts val="0"/>
              </a:spcBef>
              <a:buFontTx/>
              <a:buChar char="-"/>
            </a:pPr>
            <a:r>
              <a:rPr lang="nb-NO" sz="1800" dirty="0" smtClean="0"/>
              <a:t>Ingen </a:t>
            </a:r>
            <a:r>
              <a:rPr lang="nb-NO" sz="1800" dirty="0"/>
              <a:t>utslipp av helse- og miljøfarlige stoff til vann eller grunn </a:t>
            </a:r>
            <a:endParaRPr lang="nb-NO" sz="1800" dirty="0" smtClean="0"/>
          </a:p>
          <a:p>
            <a:pPr>
              <a:spcBef>
                <a:spcPts val="0"/>
              </a:spcBef>
              <a:buFontTx/>
              <a:buChar char="-"/>
            </a:pPr>
            <a:r>
              <a:rPr lang="nb-NO" sz="1800" dirty="0" smtClean="0"/>
              <a:t>Mer </a:t>
            </a:r>
            <a:r>
              <a:rPr lang="nb-NO" sz="1800" dirty="0"/>
              <a:t>målrettet og helhetlig forvaltning av landskap, kulturminner, naturminner og biologisk mangfold - Redusert spredning av plantesykdommer og svartelistearter</a:t>
            </a:r>
            <a:endParaRPr lang="nb-NO" sz="1800" dirty="0" smtClean="0"/>
          </a:p>
          <a:p>
            <a:pPr>
              <a:buFontTx/>
              <a:buChar char="-"/>
            </a:pPr>
            <a:endParaRPr lang="nb-NO" sz="1800" dirty="0" smtClean="0"/>
          </a:p>
          <a:p>
            <a:pPr marL="0" indent="0">
              <a:buNone/>
            </a:pPr>
            <a:endParaRPr lang="nb-NO" sz="1800" dirty="0" smtClean="0"/>
          </a:p>
        </p:txBody>
      </p:sp>
    </p:spTree>
    <p:extLst>
      <p:ext uri="{BB962C8B-B14F-4D97-AF65-F5344CB8AC3E}">
        <p14:creationId xmlns:p14="http://schemas.microsoft.com/office/powerpoint/2010/main" val="16416043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457200" y="1239838"/>
            <a:ext cx="8229600" cy="4810125"/>
          </a:xfrm>
        </p:spPr>
        <p:txBody>
          <a:bodyPr/>
          <a:lstStyle/>
          <a:p>
            <a:pPr marL="0" indent="0">
              <a:buNone/>
            </a:pPr>
            <a:r>
              <a:rPr lang="nb-NO" sz="1800" b="1" dirty="0" smtClean="0"/>
              <a:t>Resultatmål 2020</a:t>
            </a:r>
          </a:p>
          <a:p>
            <a:pPr marL="177800" indent="-177800">
              <a:spcBef>
                <a:spcPts val="0"/>
              </a:spcBef>
              <a:buFontTx/>
              <a:buChar char="-"/>
            </a:pPr>
            <a:r>
              <a:rPr lang="nb-NO" sz="1800" dirty="0" smtClean="0"/>
              <a:t>Kommunene </a:t>
            </a:r>
            <a:r>
              <a:rPr lang="nb-NO" sz="1800" dirty="0"/>
              <a:t>i planområdet har sentrale mellomlagringsområder for overskuddsmasse dimensjonert i tråd med behov i gjeldende </a:t>
            </a:r>
            <a:r>
              <a:rPr lang="nb-NO" sz="1800" dirty="0" smtClean="0"/>
              <a:t>kommuneplan</a:t>
            </a:r>
          </a:p>
          <a:p>
            <a:pPr marL="177800" indent="-177800">
              <a:spcBef>
                <a:spcPts val="0"/>
              </a:spcBef>
              <a:buFontTx/>
              <a:buChar char="-"/>
            </a:pPr>
            <a:r>
              <a:rPr lang="nb-NO" sz="1800" dirty="0" smtClean="0"/>
              <a:t>Alle </a:t>
            </a:r>
            <a:r>
              <a:rPr lang="nb-NO" sz="1800" dirty="0"/>
              <a:t>nye områdeplaner og større detaljplaner for utbyggingsprosjekter (inkludert samferdsel og infrastruktur) har ett eller flere midlertidige områder avsatt til sortering og mellomlagring av overskuddsmasser, fortrinnsvis innenfor reguleringsplanens avgrensning </a:t>
            </a:r>
            <a:endParaRPr lang="nb-NO" sz="1800" dirty="0" smtClean="0"/>
          </a:p>
          <a:p>
            <a:pPr marL="177800" indent="-177800">
              <a:spcBef>
                <a:spcPts val="0"/>
              </a:spcBef>
              <a:buFontTx/>
              <a:buChar char="-"/>
            </a:pPr>
            <a:r>
              <a:rPr lang="nb-NO" sz="1800" dirty="0" smtClean="0"/>
              <a:t>Permanent </a:t>
            </a:r>
            <a:r>
              <a:rPr lang="nb-NO" sz="1800" dirty="0"/>
              <a:t>disponering av overskuddsmasser i </a:t>
            </a:r>
            <a:r>
              <a:rPr lang="nb-NO" sz="1800" dirty="0" err="1"/>
              <a:t>LNF</a:t>
            </a:r>
            <a:r>
              <a:rPr lang="nb-NO" sz="1800" dirty="0"/>
              <a:t>-områder skjer bare på arealer der det er avgjørende for produksjonen å øke matjordlaget </a:t>
            </a:r>
            <a:endParaRPr lang="nb-NO" sz="1800" dirty="0" smtClean="0"/>
          </a:p>
          <a:p>
            <a:pPr marL="177800" indent="-177800">
              <a:spcBef>
                <a:spcPts val="0"/>
              </a:spcBef>
              <a:buFontTx/>
              <a:buChar char="-"/>
            </a:pPr>
            <a:r>
              <a:rPr lang="nb-NO" sz="1800" dirty="0" smtClean="0"/>
              <a:t>Inert </a:t>
            </a:r>
            <a:r>
              <a:rPr lang="nb-NO" sz="1800" dirty="0"/>
              <a:t>avfall blir ikke disponert på dyrka jord, i verdifulle landskapsrom eller i våtmarksområder </a:t>
            </a:r>
            <a:endParaRPr lang="nb-NO" sz="1800" dirty="0" smtClean="0"/>
          </a:p>
          <a:p>
            <a:pPr marL="177800" indent="-177800">
              <a:spcBef>
                <a:spcPts val="0"/>
              </a:spcBef>
              <a:buFontTx/>
              <a:buChar char="-"/>
            </a:pPr>
            <a:r>
              <a:rPr lang="nb-NO" sz="1800" dirty="0" smtClean="0"/>
              <a:t>Minst </a:t>
            </a:r>
            <a:r>
              <a:rPr lang="nb-NO" sz="1800" dirty="0"/>
              <a:t>70 vektprosent av tegl, betong og asfalt fra bygge- og rivearbeid skal gå til gjenvinning eller gjenbruk. </a:t>
            </a:r>
            <a:endParaRPr lang="nb-NO" sz="1800" dirty="0" smtClean="0"/>
          </a:p>
          <a:p>
            <a:pPr marL="177800" indent="-177800">
              <a:spcBef>
                <a:spcPts val="0"/>
              </a:spcBef>
              <a:buFontTx/>
              <a:buChar char="-"/>
            </a:pPr>
            <a:r>
              <a:rPr lang="nb-NO" sz="1800" dirty="0" smtClean="0"/>
              <a:t>Tapet </a:t>
            </a:r>
            <a:r>
              <a:rPr lang="nb-NO" sz="1800" dirty="0"/>
              <a:t>av automatisk freda kulturminner overstiger ikke 0,5 prosent årlig </a:t>
            </a:r>
            <a:endParaRPr lang="nb-NO" sz="1800" dirty="0" smtClean="0"/>
          </a:p>
          <a:p>
            <a:pPr marL="177800" indent="-177800">
              <a:spcBef>
                <a:spcPts val="0"/>
              </a:spcBef>
              <a:buFontTx/>
              <a:buChar char="-"/>
            </a:pPr>
            <a:r>
              <a:rPr lang="nb-NO" sz="1800" dirty="0" smtClean="0"/>
              <a:t>Våtmark </a:t>
            </a:r>
            <a:r>
              <a:rPr lang="nb-NO" sz="1800" dirty="0"/>
              <a:t>reduseres ikke i areal eller funksjon </a:t>
            </a:r>
          </a:p>
          <a:p>
            <a:pPr marL="0" indent="0">
              <a:spcBef>
                <a:spcPts val="600"/>
              </a:spcBef>
              <a:buNone/>
            </a:pPr>
            <a:r>
              <a:rPr lang="nb-NO" sz="1800" b="1" dirty="0" smtClean="0"/>
              <a:t>Resultatmål 2030</a:t>
            </a:r>
          </a:p>
          <a:p>
            <a:pPr marL="177800" indent="-177800">
              <a:spcBef>
                <a:spcPts val="0"/>
              </a:spcBef>
              <a:buNone/>
            </a:pPr>
            <a:r>
              <a:rPr lang="nb-NO" sz="1800" dirty="0"/>
              <a:t> - Innen 2030 utgjør gjenbruk og materialgjenvinning minimum 70 vektprosent </a:t>
            </a:r>
            <a:r>
              <a:rPr lang="nb-NO" sz="1800" dirty="0" smtClean="0"/>
              <a:t>av overskuddsmassen </a:t>
            </a:r>
            <a:r>
              <a:rPr lang="nb-NO" sz="1800" dirty="0"/>
              <a:t>som blir håndtert i planområdet.</a:t>
            </a:r>
            <a:endParaRPr lang="nn-NO" sz="1800" dirty="0"/>
          </a:p>
        </p:txBody>
      </p:sp>
      <p:sp>
        <p:nvSpPr>
          <p:cNvPr id="4" name="Tittel 1"/>
          <p:cNvSpPr>
            <a:spLocks noGrp="1"/>
          </p:cNvSpPr>
          <p:nvPr>
            <p:ph type="title"/>
          </p:nvPr>
        </p:nvSpPr>
        <p:spPr>
          <a:xfrm>
            <a:off x="457200" y="274638"/>
            <a:ext cx="8229600" cy="823912"/>
          </a:xfrm>
        </p:spPr>
        <p:txBody>
          <a:bodyPr/>
          <a:lstStyle/>
          <a:p>
            <a:r>
              <a:rPr lang="nb-NO" sz="2000" dirty="0" err="1"/>
              <a:t>Frå</a:t>
            </a:r>
            <a:r>
              <a:rPr lang="nb-NO" sz="2000" dirty="0"/>
              <a:t> Regionalplan for massehåndtering på </a:t>
            </a:r>
            <a:r>
              <a:rPr lang="nb-NO" sz="2000" dirty="0" smtClean="0"/>
              <a:t>Jæren</a:t>
            </a:r>
            <a:r>
              <a:rPr lang="nb-NO" sz="2000" dirty="0"/>
              <a:t/>
            </a:r>
            <a:br>
              <a:rPr lang="nb-NO" sz="2000" dirty="0"/>
            </a:br>
            <a:r>
              <a:rPr lang="nb-NO" sz="2800" dirty="0"/>
              <a:t>Mål for håndtering av </a:t>
            </a:r>
            <a:r>
              <a:rPr lang="nb-NO" sz="2800" dirty="0" smtClean="0"/>
              <a:t>overskuddsmasser</a:t>
            </a:r>
            <a:endParaRPr lang="nn-NO" sz="2800" dirty="0"/>
          </a:p>
        </p:txBody>
      </p:sp>
    </p:spTree>
    <p:extLst>
      <p:ext uri="{BB962C8B-B14F-4D97-AF65-F5344CB8AC3E}">
        <p14:creationId xmlns:p14="http://schemas.microsoft.com/office/powerpoint/2010/main" val="9765858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200" dirty="0">
                <a:solidFill>
                  <a:prstClr val="black"/>
                </a:solidFill>
              </a:rPr>
              <a:t>Kvalitetstesting av </a:t>
            </a:r>
            <a:r>
              <a:rPr lang="nb-NO" sz="3200" dirty="0" smtClean="0">
                <a:solidFill>
                  <a:prstClr val="black"/>
                </a:solidFill>
              </a:rPr>
              <a:t>bergartsprøver </a:t>
            </a:r>
            <a:br>
              <a:rPr lang="nb-NO" sz="3200" dirty="0" smtClean="0">
                <a:solidFill>
                  <a:prstClr val="black"/>
                </a:solidFill>
              </a:rPr>
            </a:br>
            <a:r>
              <a:rPr lang="nb-NO" sz="2400" dirty="0" smtClean="0">
                <a:solidFill>
                  <a:prstClr val="black"/>
                </a:solidFill>
              </a:rPr>
              <a:t>Eksempel </a:t>
            </a:r>
            <a:r>
              <a:rPr lang="nb-NO" sz="2400" dirty="0" err="1" smtClean="0">
                <a:solidFill>
                  <a:prstClr val="black"/>
                </a:solidFill>
              </a:rPr>
              <a:t>frå</a:t>
            </a:r>
            <a:r>
              <a:rPr lang="nb-NO" sz="2400" dirty="0" smtClean="0">
                <a:solidFill>
                  <a:prstClr val="black"/>
                </a:solidFill>
              </a:rPr>
              <a:t> Hordaland – NGU rapport 2001.035 </a:t>
            </a:r>
            <a:endParaRPr lang="nn-NO" sz="2400" dirty="0"/>
          </a:p>
        </p:txBody>
      </p:sp>
      <p:grpSp>
        <p:nvGrpSpPr>
          <p:cNvPr id="6" name="Gruppe 5"/>
          <p:cNvGrpSpPr/>
          <p:nvPr/>
        </p:nvGrpSpPr>
        <p:grpSpPr>
          <a:xfrm>
            <a:off x="523875" y="1276349"/>
            <a:ext cx="6153150" cy="4619625"/>
            <a:chOff x="457199" y="1485900"/>
            <a:chExt cx="6372366" cy="5178669"/>
          </a:xfrm>
        </p:grpSpPr>
        <p:pic>
          <p:nvPicPr>
            <p:cNvPr id="3" name="Bilde 2"/>
            <p:cNvPicPr>
              <a:picLocks noChangeAspect="1"/>
            </p:cNvPicPr>
            <p:nvPr/>
          </p:nvPicPr>
          <p:blipFill>
            <a:blip r:embed="rId2"/>
            <a:stretch>
              <a:fillRect/>
            </a:stretch>
          </p:blipFill>
          <p:spPr>
            <a:xfrm>
              <a:off x="457199" y="1485900"/>
              <a:ext cx="6372366" cy="5178669"/>
            </a:xfrm>
            <a:prstGeom prst="rect">
              <a:avLst/>
            </a:prstGeom>
            <a:ln>
              <a:solidFill>
                <a:srgbClr val="C00000"/>
              </a:solidFill>
            </a:ln>
          </p:spPr>
        </p:pic>
        <p:sp>
          <p:nvSpPr>
            <p:cNvPr id="4" name="Ellipse 3"/>
            <p:cNvSpPr/>
            <p:nvPr/>
          </p:nvSpPr>
          <p:spPr>
            <a:xfrm>
              <a:off x="3331773" y="2920581"/>
              <a:ext cx="3148642" cy="569343"/>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nn-NO"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 name="TekstSylinder 4"/>
          <p:cNvSpPr txBox="1"/>
          <p:nvPr/>
        </p:nvSpPr>
        <p:spPr>
          <a:xfrm>
            <a:off x="6753225" y="2647950"/>
            <a:ext cx="1933575" cy="1785104"/>
          </a:xfrm>
          <a:prstGeom prst="rect">
            <a:avLst/>
          </a:prstGeom>
          <a:solidFill>
            <a:srgbClr val="FFFFCC"/>
          </a:solidFill>
        </p:spPr>
        <p:txBody>
          <a:bodyPr wrap="square" rtlCol="0">
            <a:spAutoFit/>
          </a:bodyPr>
          <a:lstStyle/>
          <a:p>
            <a:r>
              <a:rPr lang="nb-NO" sz="2200" dirty="0" smtClean="0"/>
              <a:t>For høgverdig bruk av </a:t>
            </a:r>
            <a:r>
              <a:rPr lang="nb-NO" sz="2200" dirty="0" err="1" smtClean="0"/>
              <a:t>bergmassar</a:t>
            </a:r>
            <a:r>
              <a:rPr lang="nb-NO" sz="2200" dirty="0" smtClean="0"/>
              <a:t>:</a:t>
            </a:r>
          </a:p>
          <a:p>
            <a:r>
              <a:rPr lang="nb-NO" sz="2200" dirty="0" smtClean="0"/>
              <a:t>Behov for kvalitetstesting</a:t>
            </a:r>
            <a:endParaRPr lang="nn-NO" sz="2200" dirty="0"/>
          </a:p>
        </p:txBody>
      </p:sp>
    </p:spTree>
    <p:extLst>
      <p:ext uri="{BB962C8B-B14F-4D97-AF65-F5344CB8AC3E}">
        <p14:creationId xmlns:p14="http://schemas.microsoft.com/office/powerpoint/2010/main" val="4284626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2"/>
          <a:stretch>
            <a:fillRect/>
          </a:stretch>
        </p:blipFill>
        <p:spPr>
          <a:xfrm>
            <a:off x="215432" y="1480841"/>
            <a:ext cx="8539345" cy="4272595"/>
          </a:xfrm>
          <a:prstGeom prst="rect">
            <a:avLst/>
          </a:prstGeom>
        </p:spPr>
      </p:pic>
      <p:sp>
        <p:nvSpPr>
          <p:cNvPr id="4" name="Tittel 1"/>
          <p:cNvSpPr txBox="1">
            <a:spLocks/>
          </p:cNvSpPr>
          <p:nvPr/>
        </p:nvSpPr>
        <p:spPr>
          <a:xfrm>
            <a:off x="457200" y="274638"/>
            <a:ext cx="8229600" cy="823912"/>
          </a:xfrm>
          <a:prstGeom prst="rect">
            <a:avLst/>
          </a:prstGeom>
        </p:spPr>
        <p:txBody>
          <a:bodyPr/>
          <a:lstStyle>
            <a:lvl1pPr algn="l" defTabSz="457200" rtl="0" fontAlgn="base">
              <a:spcBef>
                <a:spcPct val="0"/>
              </a:spcBef>
              <a:spcAft>
                <a:spcPct val="0"/>
              </a:spcAft>
              <a:defRPr sz="4400" kern="1200">
                <a:solidFill>
                  <a:schemeClr val="tx1"/>
                </a:solidFill>
                <a:latin typeface="+mj-lt"/>
                <a:ea typeface="+mj-ea"/>
                <a:cs typeface="+mj-cs"/>
              </a:defRPr>
            </a:lvl1pPr>
            <a:lvl2pPr algn="l" defTabSz="457200" rtl="0" fontAlgn="base">
              <a:spcBef>
                <a:spcPct val="0"/>
              </a:spcBef>
              <a:spcAft>
                <a:spcPct val="0"/>
              </a:spcAft>
              <a:defRPr sz="4400">
                <a:solidFill>
                  <a:schemeClr val="tx1"/>
                </a:solidFill>
                <a:latin typeface="Calibri" panose="020F0502020204030204" pitchFamily="34" charset="0"/>
              </a:defRPr>
            </a:lvl2pPr>
            <a:lvl3pPr algn="l" defTabSz="457200" rtl="0" fontAlgn="base">
              <a:spcBef>
                <a:spcPct val="0"/>
              </a:spcBef>
              <a:spcAft>
                <a:spcPct val="0"/>
              </a:spcAft>
              <a:defRPr sz="4400">
                <a:solidFill>
                  <a:schemeClr val="tx1"/>
                </a:solidFill>
                <a:latin typeface="Calibri" panose="020F0502020204030204" pitchFamily="34" charset="0"/>
              </a:defRPr>
            </a:lvl3pPr>
            <a:lvl4pPr algn="l" defTabSz="457200" rtl="0" fontAlgn="base">
              <a:spcBef>
                <a:spcPct val="0"/>
              </a:spcBef>
              <a:spcAft>
                <a:spcPct val="0"/>
              </a:spcAft>
              <a:defRPr sz="4400">
                <a:solidFill>
                  <a:schemeClr val="tx1"/>
                </a:solidFill>
                <a:latin typeface="Calibri" panose="020F0502020204030204" pitchFamily="34" charset="0"/>
              </a:defRPr>
            </a:lvl4pPr>
            <a:lvl5pPr algn="l" defTabSz="457200" rtl="0" fontAlgn="base">
              <a:spcBef>
                <a:spcPct val="0"/>
              </a:spcBef>
              <a:spcAft>
                <a:spcPct val="0"/>
              </a:spcAft>
              <a:defRPr sz="4400">
                <a:solidFill>
                  <a:schemeClr val="tx1"/>
                </a:solidFill>
                <a:latin typeface="Calibri" panose="020F0502020204030204" pitchFamily="34" charset="0"/>
              </a:defRPr>
            </a:lvl5pPr>
            <a:lvl6pPr marL="457200" algn="l" defTabSz="457200" rtl="0" fontAlgn="base">
              <a:spcBef>
                <a:spcPct val="0"/>
              </a:spcBef>
              <a:spcAft>
                <a:spcPct val="0"/>
              </a:spcAft>
              <a:defRPr sz="4400">
                <a:solidFill>
                  <a:schemeClr val="tx1"/>
                </a:solidFill>
                <a:latin typeface="Calibri" panose="020F0502020204030204" pitchFamily="34" charset="0"/>
              </a:defRPr>
            </a:lvl6pPr>
            <a:lvl7pPr marL="914400" algn="l" defTabSz="457200" rtl="0" fontAlgn="base">
              <a:spcBef>
                <a:spcPct val="0"/>
              </a:spcBef>
              <a:spcAft>
                <a:spcPct val="0"/>
              </a:spcAft>
              <a:defRPr sz="4400">
                <a:solidFill>
                  <a:schemeClr val="tx1"/>
                </a:solidFill>
                <a:latin typeface="Calibri" panose="020F0502020204030204" pitchFamily="34" charset="0"/>
              </a:defRPr>
            </a:lvl7pPr>
            <a:lvl8pPr marL="1371600" algn="l" defTabSz="457200" rtl="0" fontAlgn="base">
              <a:spcBef>
                <a:spcPct val="0"/>
              </a:spcBef>
              <a:spcAft>
                <a:spcPct val="0"/>
              </a:spcAft>
              <a:defRPr sz="4400">
                <a:solidFill>
                  <a:schemeClr val="tx1"/>
                </a:solidFill>
                <a:latin typeface="Calibri" panose="020F0502020204030204" pitchFamily="34" charset="0"/>
              </a:defRPr>
            </a:lvl8pPr>
            <a:lvl9pPr marL="1828800" algn="l" defTabSz="457200" rtl="0" fontAlgn="base">
              <a:spcBef>
                <a:spcPct val="0"/>
              </a:spcBef>
              <a:spcAft>
                <a:spcPct val="0"/>
              </a:spcAft>
              <a:defRPr sz="4400">
                <a:solidFill>
                  <a:schemeClr val="tx1"/>
                </a:solidFill>
                <a:latin typeface="Calibri" panose="020F0502020204030204" pitchFamily="34" charset="0"/>
              </a:defRPr>
            </a:lvl9pPr>
          </a:lstStyle>
          <a:p>
            <a:r>
              <a:rPr lang="nb-NO" sz="2000" dirty="0" err="1" smtClean="0"/>
              <a:t>Frå</a:t>
            </a:r>
            <a:r>
              <a:rPr lang="nb-NO" sz="2000" dirty="0" smtClean="0"/>
              <a:t> Regionalplan for massehåndtering på Jæren</a:t>
            </a:r>
            <a:br>
              <a:rPr lang="nb-NO" sz="2000" dirty="0" smtClean="0"/>
            </a:br>
            <a:r>
              <a:rPr lang="nb-NO" sz="2800" dirty="0" smtClean="0"/>
              <a:t>Mål for håndtering av overskuddsmasser</a:t>
            </a:r>
            <a:endParaRPr lang="nn-NO" sz="2800" dirty="0"/>
          </a:p>
        </p:txBody>
      </p:sp>
    </p:spTree>
    <p:extLst>
      <p:ext uri="{BB962C8B-B14F-4D97-AF65-F5344CB8AC3E}">
        <p14:creationId xmlns:p14="http://schemas.microsoft.com/office/powerpoint/2010/main" val="38053707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2"/>
          <a:stretch>
            <a:fillRect/>
          </a:stretch>
        </p:blipFill>
        <p:spPr>
          <a:xfrm>
            <a:off x="457200" y="1157161"/>
            <a:ext cx="7492969" cy="5510676"/>
          </a:xfrm>
          <a:prstGeom prst="rect">
            <a:avLst/>
          </a:prstGeom>
        </p:spPr>
      </p:pic>
      <p:sp>
        <p:nvSpPr>
          <p:cNvPr id="2" name="Tittel 1"/>
          <p:cNvSpPr>
            <a:spLocks noGrp="1"/>
          </p:cNvSpPr>
          <p:nvPr>
            <p:ph type="title"/>
          </p:nvPr>
        </p:nvSpPr>
        <p:spPr/>
        <p:txBody>
          <a:bodyPr/>
          <a:lstStyle/>
          <a:p>
            <a:r>
              <a:rPr lang="nb-NO" sz="2800" dirty="0" smtClean="0"/>
              <a:t>Prinsipp for avfallshåndtering – skreddersydd for </a:t>
            </a:r>
            <a:r>
              <a:rPr lang="nb-NO" sz="2800" dirty="0" err="1" smtClean="0"/>
              <a:t>overskotsmassar</a:t>
            </a:r>
            <a:endParaRPr lang="nn-NO" sz="2800" dirty="0"/>
          </a:p>
        </p:txBody>
      </p:sp>
      <p:pic>
        <p:nvPicPr>
          <p:cNvPr id="4" name="Bilde 3"/>
          <p:cNvPicPr>
            <a:picLocks noChangeAspect="1"/>
          </p:cNvPicPr>
          <p:nvPr/>
        </p:nvPicPr>
        <p:blipFill>
          <a:blip r:embed="rId3"/>
          <a:stretch>
            <a:fillRect/>
          </a:stretch>
        </p:blipFill>
        <p:spPr>
          <a:xfrm>
            <a:off x="457200" y="6344721"/>
            <a:ext cx="1457070" cy="323116"/>
          </a:xfrm>
          <a:prstGeom prst="rect">
            <a:avLst/>
          </a:prstGeom>
        </p:spPr>
      </p:pic>
      <p:sp>
        <p:nvSpPr>
          <p:cNvPr id="6" name="TekstSylinder 5"/>
          <p:cNvSpPr txBox="1"/>
          <p:nvPr/>
        </p:nvSpPr>
        <p:spPr>
          <a:xfrm>
            <a:off x="7300304" y="6330731"/>
            <a:ext cx="1563248" cy="461665"/>
          </a:xfrm>
          <a:prstGeom prst="rect">
            <a:avLst/>
          </a:prstGeom>
          <a:solidFill>
            <a:schemeClr val="bg1"/>
          </a:solidFill>
        </p:spPr>
        <p:txBody>
          <a:bodyPr wrap="none" rtlCol="0">
            <a:spAutoFit/>
          </a:bodyPr>
          <a:lstStyle/>
          <a:p>
            <a:r>
              <a:rPr lang="nb-NO" sz="2400" dirty="0" smtClean="0"/>
              <a:t>                    </a:t>
            </a:r>
            <a:endParaRPr lang="nn-NO" sz="2400" dirty="0"/>
          </a:p>
        </p:txBody>
      </p:sp>
      <p:pic>
        <p:nvPicPr>
          <p:cNvPr id="5" name="Bilde 4"/>
          <p:cNvPicPr>
            <a:picLocks noChangeAspect="1"/>
          </p:cNvPicPr>
          <p:nvPr/>
        </p:nvPicPr>
        <p:blipFill>
          <a:blip r:embed="rId4"/>
          <a:stretch>
            <a:fillRect/>
          </a:stretch>
        </p:blipFill>
        <p:spPr>
          <a:xfrm>
            <a:off x="7351660" y="6180463"/>
            <a:ext cx="1335140" cy="542591"/>
          </a:xfrm>
          <a:prstGeom prst="rect">
            <a:avLst/>
          </a:prstGeom>
        </p:spPr>
      </p:pic>
    </p:spTree>
    <p:extLst>
      <p:ext uri="{BB962C8B-B14F-4D97-AF65-F5344CB8AC3E}">
        <p14:creationId xmlns:p14="http://schemas.microsoft.com/office/powerpoint/2010/main" val="32473696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000" dirty="0" err="1"/>
              <a:t>Frå</a:t>
            </a:r>
            <a:r>
              <a:rPr lang="nb-NO" sz="2000" dirty="0"/>
              <a:t> Regionalplan for massehåndtering på Jæren</a:t>
            </a:r>
            <a:r>
              <a:rPr lang="nn-NO" sz="2000" dirty="0" smtClean="0"/>
              <a:t/>
            </a:r>
            <a:br>
              <a:rPr lang="nn-NO" sz="2000" dirty="0" smtClean="0"/>
            </a:br>
            <a:r>
              <a:rPr lang="nn-NO" sz="2800" dirty="0" smtClean="0"/>
              <a:t>Behov for kunnskap i offentleg sektor </a:t>
            </a:r>
            <a:endParaRPr lang="nn-NO" sz="2000" dirty="0"/>
          </a:p>
        </p:txBody>
      </p:sp>
      <p:sp>
        <p:nvSpPr>
          <p:cNvPr id="6" name="Plassholder for innhold 2"/>
          <p:cNvSpPr>
            <a:spLocks noGrp="1"/>
          </p:cNvSpPr>
          <p:nvPr>
            <p:ph idx="1"/>
          </p:nvPr>
        </p:nvSpPr>
        <p:spPr>
          <a:xfrm>
            <a:off x="457200" y="1239839"/>
            <a:ext cx="8229600" cy="5044301"/>
          </a:xfrm>
        </p:spPr>
        <p:txBody>
          <a:bodyPr/>
          <a:lstStyle/>
          <a:p>
            <a:pPr marL="0" indent="0">
              <a:buNone/>
            </a:pPr>
            <a:r>
              <a:rPr lang="nb-NO" sz="2000" dirty="0"/>
              <a:t>For at nye og resirkulerte byggeråstoffer skal ses i sammenheng i arealplanleggingen, må planmyndighetene ha tilstrekkelig kunnskap om verdien av nye forekomster og om potensialet for fremtidig verdiskaping. Hordaland og Nordland har fylkesgeologer som bistår kommunene med verdifull kunnskap om håndtering av mineralspørsmål. Buskerud, Telemark og Vestfold fylker har felles </a:t>
            </a:r>
            <a:r>
              <a:rPr lang="nb-NO" sz="2000" dirty="0" err="1"/>
              <a:t>regionsgeolog</a:t>
            </a:r>
            <a:r>
              <a:rPr lang="nb-NO" sz="2000" dirty="0"/>
              <a:t>.</a:t>
            </a:r>
          </a:p>
          <a:p>
            <a:pPr marL="0" indent="0">
              <a:buNone/>
            </a:pPr>
            <a:r>
              <a:rPr lang="nb-NO" sz="2000" dirty="0" smtClean="0"/>
              <a:t>Geologisk </a:t>
            </a:r>
            <a:r>
              <a:rPr lang="nb-NO" sz="2000" dirty="0"/>
              <a:t>fagkompetanse vil kunne styrke fylkeskommunens samspill med kommunene, Direktoratet for mineralforvaltning og NGU, og hjelpe oss å ivareta et langsiktig, regionalt perspektiv på bruk og vern av geologiske ressurser.</a:t>
            </a:r>
          </a:p>
          <a:p>
            <a:pPr marL="0" indent="0">
              <a:buNone/>
            </a:pPr>
            <a:r>
              <a:rPr lang="nb-NO" sz="2000" dirty="0"/>
              <a:t>For at utbygger skal kunne ta gode valg, må offentlig sektor få på plass strukturer som sikrer et velregulert og fungerende marked. Kommunene og fylkeskommunen har mange hatter; forvalter av regelverk, planlegger, rådgiver, eier av bygningsmasse og areal, og bestiller av varer og tjenester. Derfor er dette et felt der regionalt nivå og kommunene i fellesskap må ta roret for å hindre at ressurser havner på avveie.</a:t>
            </a:r>
            <a:endParaRPr lang="nb-NO" sz="2400" dirty="0"/>
          </a:p>
          <a:p>
            <a:pPr marL="0" indent="0">
              <a:buNone/>
            </a:pPr>
            <a:endParaRPr lang="nn-NO" sz="2400" dirty="0"/>
          </a:p>
          <a:p>
            <a:endParaRPr lang="nn-NO" dirty="0"/>
          </a:p>
        </p:txBody>
      </p:sp>
    </p:spTree>
    <p:extLst>
      <p:ext uri="{BB962C8B-B14F-4D97-AF65-F5344CB8AC3E}">
        <p14:creationId xmlns:p14="http://schemas.microsoft.com/office/powerpoint/2010/main" val="31803754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000" dirty="0" err="1"/>
              <a:t>Frå</a:t>
            </a:r>
            <a:r>
              <a:rPr lang="nb-NO" sz="2000" dirty="0"/>
              <a:t> Regionalplan for massehåndtering på Jæren</a:t>
            </a:r>
            <a:r>
              <a:rPr lang="nn-NO" sz="2000" dirty="0" smtClean="0"/>
              <a:t/>
            </a:r>
            <a:br>
              <a:rPr lang="nn-NO" sz="2000" dirty="0" smtClean="0"/>
            </a:br>
            <a:r>
              <a:rPr lang="nn-NO" sz="2800" dirty="0" smtClean="0"/>
              <a:t>Sortering og bruk av masse</a:t>
            </a:r>
            <a:endParaRPr lang="nn-NO" sz="2000" dirty="0"/>
          </a:p>
        </p:txBody>
      </p:sp>
      <p:sp>
        <p:nvSpPr>
          <p:cNvPr id="6" name="Plassholder for innhold 2"/>
          <p:cNvSpPr>
            <a:spLocks noGrp="1"/>
          </p:cNvSpPr>
          <p:nvPr>
            <p:ph idx="1"/>
          </p:nvPr>
        </p:nvSpPr>
        <p:spPr>
          <a:xfrm>
            <a:off x="457200" y="3117986"/>
            <a:ext cx="8229600" cy="3019107"/>
          </a:xfrm>
        </p:spPr>
        <p:txBody>
          <a:bodyPr/>
          <a:lstStyle/>
          <a:p>
            <a:pPr marL="0" indent="0">
              <a:buNone/>
            </a:pPr>
            <a:r>
              <a:rPr lang="nb-NO" sz="1800" dirty="0" smtClean="0">
                <a:solidFill>
                  <a:srgbClr val="0033CC"/>
                </a:solidFill>
              </a:rPr>
              <a:t>I </a:t>
            </a:r>
            <a:r>
              <a:rPr lang="nb-NO" sz="1800" dirty="0">
                <a:solidFill>
                  <a:srgbClr val="0033CC"/>
                </a:solidFill>
              </a:rPr>
              <a:t>planområdet er </a:t>
            </a:r>
            <a:r>
              <a:rPr lang="nb-NO" sz="1800" dirty="0" smtClean="0">
                <a:solidFill>
                  <a:srgbClr val="0033CC"/>
                </a:solidFill>
              </a:rPr>
              <a:t>Europas </a:t>
            </a:r>
            <a:r>
              <a:rPr lang="nb-NO" sz="1800" dirty="0">
                <a:solidFill>
                  <a:srgbClr val="0033CC"/>
                </a:solidFill>
              </a:rPr>
              <a:t>største våtbehandlingsanlegg for gravemasser </a:t>
            </a:r>
            <a:r>
              <a:rPr lang="nb-NO" sz="1800" dirty="0" smtClean="0">
                <a:solidFill>
                  <a:srgbClr val="0033CC"/>
                </a:solidFill>
              </a:rPr>
              <a:t>etablert </a:t>
            </a:r>
            <a:r>
              <a:rPr lang="nb-NO" sz="1800" dirty="0">
                <a:solidFill>
                  <a:srgbClr val="0033CC"/>
                </a:solidFill>
              </a:rPr>
              <a:t>på Kylles i Sandnes kommune. Bedriften søker å etablere en verdikjede fra overskuddsmasser fra anleggsarbeid til ferdige betong- og asfaltprodukter, i tillegg til den tradisjonelle bergverksdriften. </a:t>
            </a:r>
          </a:p>
          <a:p>
            <a:pPr marL="0" indent="0">
              <a:buNone/>
            </a:pPr>
            <a:r>
              <a:rPr lang="nb-NO" sz="1800" dirty="0">
                <a:solidFill>
                  <a:srgbClr val="0033CC"/>
                </a:solidFill>
              </a:rPr>
              <a:t>Slike verdikjeder er en forutsetning for å få omsatt resirkulerte råvarer i et marked der jomfruelige råvarer er rimelige og lett tilgjengelige. </a:t>
            </a:r>
            <a:r>
              <a:rPr lang="nb-NO" sz="1800" dirty="0"/>
              <a:t>Gjenvinningsanlegget er samlokalisert med vanlig pukkverksdrift. Dette gir transportmessige fortrinn. Når overskuddsmasse leveres for sortering og vasking, kan kunden fritt velge mellom resirkulerte eller nye byggeråstoff på returbil. Siden bergarten på stedet har høy kvalitet, bidrar bruken av resirkulerte masser til at denne verdifulle ressursen får lengre levetid.</a:t>
            </a:r>
          </a:p>
          <a:p>
            <a:endParaRPr lang="nn-NO" sz="1800" dirty="0"/>
          </a:p>
        </p:txBody>
      </p:sp>
      <p:pic>
        <p:nvPicPr>
          <p:cNvPr id="4" name="Bilde 3"/>
          <p:cNvPicPr>
            <a:picLocks noChangeAspect="1"/>
          </p:cNvPicPr>
          <p:nvPr/>
        </p:nvPicPr>
        <p:blipFill>
          <a:blip r:embed="rId2"/>
          <a:stretch>
            <a:fillRect/>
          </a:stretch>
        </p:blipFill>
        <p:spPr>
          <a:xfrm>
            <a:off x="457200" y="1186785"/>
            <a:ext cx="5524500" cy="1931201"/>
          </a:xfrm>
          <a:prstGeom prst="rect">
            <a:avLst/>
          </a:prstGeom>
        </p:spPr>
      </p:pic>
    </p:spTree>
    <p:extLst>
      <p:ext uri="{BB962C8B-B14F-4D97-AF65-F5344CB8AC3E}">
        <p14:creationId xmlns:p14="http://schemas.microsoft.com/office/powerpoint/2010/main" val="1188157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000" dirty="0" err="1"/>
              <a:t>Frå</a:t>
            </a:r>
            <a:r>
              <a:rPr lang="nb-NO" sz="2000" dirty="0"/>
              <a:t> Regionalplan for massehåndtering på Jæren</a:t>
            </a:r>
            <a:r>
              <a:rPr lang="nn-NO" sz="2000" dirty="0" smtClean="0"/>
              <a:t/>
            </a:r>
            <a:br>
              <a:rPr lang="nn-NO" sz="2000" dirty="0" smtClean="0"/>
            </a:br>
            <a:r>
              <a:rPr lang="nn-NO" sz="2800" dirty="0" smtClean="0"/>
              <a:t>Et regionalt mottaksapparat for masse</a:t>
            </a:r>
            <a:endParaRPr lang="nn-NO" sz="2000" dirty="0"/>
          </a:p>
        </p:txBody>
      </p:sp>
      <p:sp>
        <p:nvSpPr>
          <p:cNvPr id="6" name="Plassholder for innhold 2"/>
          <p:cNvSpPr>
            <a:spLocks noGrp="1"/>
          </p:cNvSpPr>
          <p:nvPr>
            <p:ph idx="1"/>
          </p:nvPr>
        </p:nvSpPr>
        <p:spPr>
          <a:xfrm>
            <a:off x="457200" y="1254265"/>
            <a:ext cx="8229600" cy="4826939"/>
          </a:xfrm>
        </p:spPr>
        <p:txBody>
          <a:bodyPr/>
          <a:lstStyle/>
          <a:p>
            <a:pPr marL="0" indent="0">
              <a:buNone/>
            </a:pPr>
            <a:r>
              <a:rPr lang="nb-NO" sz="2200" dirty="0" smtClean="0">
                <a:solidFill>
                  <a:srgbClr val="0033CC"/>
                </a:solidFill>
              </a:rPr>
              <a:t>Det </a:t>
            </a:r>
            <a:r>
              <a:rPr lang="nb-NO" sz="2200" dirty="0">
                <a:solidFill>
                  <a:srgbClr val="0033CC"/>
                </a:solidFill>
              </a:rPr>
              <a:t>har vært et viktig premiss at planen ikke skal virke konkurransevridende, </a:t>
            </a:r>
            <a:r>
              <a:rPr lang="nb-NO" sz="2200" b="1" dirty="0">
                <a:solidFill>
                  <a:srgbClr val="0033CC"/>
                </a:solidFill>
              </a:rPr>
              <a:t>og at større mottak og mellomlager skal være åpne for alle aktører. </a:t>
            </a:r>
            <a:r>
              <a:rPr lang="nb-NO" sz="2200" dirty="0"/>
              <a:t>Dette har imidlertid også medført at svært få egnede og realistiske områder har blitt meldt inn i løpet av prosessen, ettersom (raskt realiserbare) permanente lagringsareal utgjør betydelige konkurransefortrinn for entreprenørselskapene. </a:t>
            </a:r>
            <a:endParaRPr lang="nb-NO" sz="2200" dirty="0" smtClean="0"/>
          </a:p>
          <a:p>
            <a:pPr marL="0" indent="0">
              <a:buNone/>
            </a:pPr>
            <a:endParaRPr lang="nb-NO" sz="1400" dirty="0"/>
          </a:p>
          <a:p>
            <a:pPr marL="0" indent="0">
              <a:spcBef>
                <a:spcPts val="0"/>
              </a:spcBef>
              <a:buNone/>
            </a:pPr>
            <a:r>
              <a:rPr lang="nb-NO" sz="2200" dirty="0"/>
              <a:t>Det finnes få modeller for hvordan slike mottaksapparat bør organiseres. </a:t>
            </a:r>
            <a:endParaRPr lang="nb-NO" sz="2200" dirty="0" smtClean="0"/>
          </a:p>
          <a:p>
            <a:pPr marL="0" indent="0">
              <a:buNone/>
            </a:pPr>
            <a:endParaRPr lang="nb-NO" sz="1200" dirty="0"/>
          </a:p>
          <a:p>
            <a:pPr marL="0" indent="0">
              <a:spcBef>
                <a:spcPts val="0"/>
              </a:spcBef>
              <a:buNone/>
            </a:pPr>
            <a:r>
              <a:rPr lang="nb-NO" sz="2200" dirty="0" smtClean="0">
                <a:solidFill>
                  <a:srgbClr val="0033CC"/>
                </a:solidFill>
              </a:rPr>
              <a:t>Områder </a:t>
            </a:r>
            <a:r>
              <a:rPr lang="nb-NO" sz="2200" dirty="0">
                <a:solidFill>
                  <a:srgbClr val="0033CC"/>
                </a:solidFill>
              </a:rPr>
              <a:t>for mellomlagring </a:t>
            </a:r>
            <a:r>
              <a:rPr lang="nb-NO" sz="2200" dirty="0"/>
              <a:t>reduserer behovet for å etablere mange større mottaksanlegg. </a:t>
            </a:r>
            <a:r>
              <a:rPr lang="nb-NO" sz="2200" dirty="0">
                <a:solidFill>
                  <a:srgbClr val="C00000"/>
                </a:solidFill>
              </a:rPr>
              <a:t>I figur 7.2 (side 26-27) kan du se en forenklet framstilling av materialstrømmene til byggeråstoffer og overskuddsmasser når mellomlagringsområder og mottak for masser er på plass (omarbeidet fra Magnusson 2016</a:t>
            </a:r>
            <a:r>
              <a:rPr lang="nb-NO" sz="2200" dirty="0" smtClean="0">
                <a:solidFill>
                  <a:srgbClr val="C00000"/>
                </a:solidFill>
              </a:rPr>
              <a:t>).</a:t>
            </a:r>
          </a:p>
          <a:p>
            <a:pPr marL="0" indent="0">
              <a:spcBef>
                <a:spcPts val="0"/>
              </a:spcBef>
              <a:buNone/>
            </a:pPr>
            <a:endParaRPr lang="nb-NO" sz="2200" dirty="0" smtClean="0"/>
          </a:p>
          <a:p>
            <a:pPr marL="0" indent="0">
              <a:spcBef>
                <a:spcPts val="0"/>
              </a:spcBef>
              <a:buNone/>
            </a:pPr>
            <a:endParaRPr lang="nb-NO" sz="2200" dirty="0" smtClean="0"/>
          </a:p>
          <a:p>
            <a:pPr marL="0" indent="0">
              <a:buNone/>
            </a:pPr>
            <a:endParaRPr lang="nn-NO" sz="2200" dirty="0"/>
          </a:p>
        </p:txBody>
      </p:sp>
    </p:spTree>
    <p:extLst>
      <p:ext uri="{BB962C8B-B14F-4D97-AF65-F5344CB8AC3E}">
        <p14:creationId xmlns:p14="http://schemas.microsoft.com/office/powerpoint/2010/main" val="14541455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000" dirty="0" err="1"/>
              <a:t>Frå</a:t>
            </a:r>
            <a:r>
              <a:rPr lang="nb-NO" sz="2000" dirty="0"/>
              <a:t> Regionalplan for massehåndtering på Jæren</a:t>
            </a:r>
            <a:r>
              <a:rPr lang="nn-NO" sz="2000" dirty="0" smtClean="0"/>
              <a:t/>
            </a:r>
            <a:br>
              <a:rPr lang="nn-NO" sz="2000" dirty="0" smtClean="0"/>
            </a:br>
            <a:r>
              <a:rPr lang="nn-NO" sz="2600" dirty="0"/>
              <a:t>P</a:t>
            </a:r>
            <a:r>
              <a:rPr lang="nn-NO" sz="2600" dirty="0" smtClean="0"/>
              <a:t>lassering av sentrale mottak og mellomlager</a:t>
            </a:r>
            <a:endParaRPr lang="nn-NO" sz="2600" dirty="0"/>
          </a:p>
        </p:txBody>
      </p:sp>
      <p:sp>
        <p:nvSpPr>
          <p:cNvPr id="6" name="Plassholder for innhold 2"/>
          <p:cNvSpPr>
            <a:spLocks noGrp="1"/>
          </p:cNvSpPr>
          <p:nvPr>
            <p:ph idx="1"/>
          </p:nvPr>
        </p:nvSpPr>
        <p:spPr>
          <a:xfrm>
            <a:off x="457201" y="1480843"/>
            <a:ext cx="4419600" cy="4879497"/>
          </a:xfrm>
        </p:spPr>
        <p:txBody>
          <a:bodyPr/>
          <a:lstStyle/>
          <a:p>
            <a:pPr marL="177800" indent="-177800">
              <a:buFontTx/>
              <a:buChar char="-"/>
            </a:pPr>
            <a:r>
              <a:rPr lang="nb-NO" sz="2400" dirty="0" smtClean="0"/>
              <a:t>Nær eksisterende kommende/anleggsvirksomhet </a:t>
            </a:r>
          </a:p>
          <a:p>
            <a:pPr marL="177800" indent="-177800">
              <a:buFontTx/>
              <a:buChar char="-"/>
            </a:pPr>
            <a:r>
              <a:rPr lang="nb-NO" sz="2400" dirty="0" smtClean="0"/>
              <a:t>I </a:t>
            </a:r>
            <a:r>
              <a:rPr lang="nb-NO" sz="2400" dirty="0"/>
              <a:t>næringsområder </a:t>
            </a:r>
            <a:r>
              <a:rPr lang="nb-NO" sz="2400" dirty="0" smtClean="0"/>
              <a:t>for arealkrevende virksomheter</a:t>
            </a:r>
            <a:r>
              <a:rPr lang="nb-NO" sz="2400" dirty="0"/>
              <a:t>, Kategori III</a:t>
            </a:r>
          </a:p>
          <a:p>
            <a:pPr marL="177800" indent="-177800">
              <a:buFontTx/>
              <a:buChar char="-"/>
            </a:pPr>
            <a:endParaRPr lang="nb-NO" sz="1100" dirty="0" smtClean="0"/>
          </a:p>
          <a:p>
            <a:pPr marL="177800" indent="-177800">
              <a:buFontTx/>
              <a:buChar char="-"/>
            </a:pPr>
            <a:r>
              <a:rPr lang="nb-NO" sz="2400" dirty="0" smtClean="0"/>
              <a:t>I </a:t>
            </a:r>
            <a:r>
              <a:rPr lang="nb-NO" sz="2400" dirty="0"/>
              <a:t>tråd med regionale utviklingsretninger - Nær </a:t>
            </a:r>
            <a:r>
              <a:rPr lang="nb-NO" sz="2400" dirty="0" err="1" smtClean="0"/>
              <a:t>høgstandard</a:t>
            </a:r>
            <a:r>
              <a:rPr lang="nb-NO" sz="2400" dirty="0" smtClean="0"/>
              <a:t> vegnett </a:t>
            </a:r>
          </a:p>
          <a:p>
            <a:pPr marL="177800" indent="-177800">
              <a:buFontTx/>
              <a:buChar char="-"/>
            </a:pPr>
            <a:r>
              <a:rPr lang="nb-NO" sz="2400" dirty="0" smtClean="0"/>
              <a:t>Nær </a:t>
            </a:r>
            <a:r>
              <a:rPr lang="nb-NO" sz="2400" dirty="0"/>
              <a:t>havn </a:t>
            </a:r>
            <a:endParaRPr lang="nb-NO" sz="2400" dirty="0" smtClean="0"/>
          </a:p>
          <a:p>
            <a:pPr marL="177800" indent="-177800">
              <a:buFontTx/>
              <a:buChar char="-"/>
            </a:pPr>
            <a:r>
              <a:rPr lang="nb-NO" sz="2400" dirty="0" smtClean="0"/>
              <a:t>Mulighet </a:t>
            </a:r>
            <a:r>
              <a:rPr lang="nb-NO" sz="2400" dirty="0"/>
              <a:t>for langvarig bruk </a:t>
            </a:r>
            <a:endParaRPr lang="nb-NO" sz="2400" dirty="0" smtClean="0"/>
          </a:p>
          <a:p>
            <a:pPr marL="177800" indent="-177800">
              <a:buFontTx/>
              <a:buChar char="-"/>
            </a:pPr>
            <a:r>
              <a:rPr lang="nb-NO" sz="2400" dirty="0" smtClean="0"/>
              <a:t>Tilstrekkelig </a:t>
            </a:r>
            <a:r>
              <a:rPr lang="nb-NO" sz="2400" dirty="0"/>
              <a:t>størrelse</a:t>
            </a:r>
          </a:p>
          <a:p>
            <a:pPr marL="0" indent="0">
              <a:buNone/>
            </a:pPr>
            <a:endParaRPr lang="nb-NO" sz="2400" dirty="0" smtClean="0"/>
          </a:p>
          <a:p>
            <a:pPr marL="0" indent="0">
              <a:buNone/>
            </a:pPr>
            <a:endParaRPr lang="nn-NO" sz="2400" dirty="0"/>
          </a:p>
        </p:txBody>
      </p:sp>
      <p:pic>
        <p:nvPicPr>
          <p:cNvPr id="3" name="Bilde 2"/>
          <p:cNvPicPr>
            <a:picLocks noChangeAspect="1"/>
          </p:cNvPicPr>
          <p:nvPr/>
        </p:nvPicPr>
        <p:blipFill>
          <a:blip r:embed="rId2"/>
          <a:stretch>
            <a:fillRect/>
          </a:stretch>
        </p:blipFill>
        <p:spPr>
          <a:xfrm>
            <a:off x="4876801" y="1480842"/>
            <a:ext cx="3970339" cy="4307109"/>
          </a:xfrm>
          <a:prstGeom prst="rect">
            <a:avLst/>
          </a:prstGeom>
        </p:spPr>
      </p:pic>
    </p:spTree>
    <p:extLst>
      <p:ext uri="{BB962C8B-B14F-4D97-AF65-F5344CB8AC3E}">
        <p14:creationId xmlns:p14="http://schemas.microsoft.com/office/powerpoint/2010/main" val="15160740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000" dirty="0" err="1"/>
              <a:t>Frå</a:t>
            </a:r>
            <a:r>
              <a:rPr lang="nb-NO" sz="2000" dirty="0"/>
              <a:t> Regionalplan for massehåndtering på Jæren</a:t>
            </a:r>
            <a:r>
              <a:rPr lang="nn-NO" sz="2000" dirty="0" smtClean="0"/>
              <a:t/>
            </a:r>
            <a:br>
              <a:rPr lang="nn-NO" sz="2000" dirty="0" smtClean="0"/>
            </a:br>
            <a:r>
              <a:rPr lang="nn-NO" sz="2800" dirty="0"/>
              <a:t>Behov for supplering av mottaksstruktur </a:t>
            </a:r>
            <a:endParaRPr lang="nn-NO" sz="2000" dirty="0"/>
          </a:p>
        </p:txBody>
      </p:sp>
      <p:sp>
        <p:nvSpPr>
          <p:cNvPr id="6" name="Plassholder for innhold 2"/>
          <p:cNvSpPr>
            <a:spLocks noGrp="1"/>
          </p:cNvSpPr>
          <p:nvPr>
            <p:ph idx="1"/>
          </p:nvPr>
        </p:nvSpPr>
        <p:spPr>
          <a:xfrm>
            <a:off x="457200" y="1254265"/>
            <a:ext cx="8229600" cy="4826939"/>
          </a:xfrm>
        </p:spPr>
        <p:txBody>
          <a:bodyPr/>
          <a:lstStyle/>
          <a:p>
            <a:pPr marL="0" indent="0">
              <a:spcBef>
                <a:spcPts val="0"/>
              </a:spcBef>
              <a:buNone/>
            </a:pPr>
            <a:r>
              <a:rPr lang="nb-NO" sz="2400" dirty="0" smtClean="0">
                <a:solidFill>
                  <a:srgbClr val="0033CC"/>
                </a:solidFill>
              </a:rPr>
              <a:t>Forutsetningen </a:t>
            </a:r>
            <a:r>
              <a:rPr lang="nb-NO" sz="2400" dirty="0">
                <a:solidFill>
                  <a:srgbClr val="0033CC"/>
                </a:solidFill>
              </a:rPr>
              <a:t>for planprosessen har hele tiden vært at den enkelte kommune melder inn områder som kan egne seg for mottak av masser. Kommunene har i sine vurderinger basert seg på innspill fra anleggsbransjen. Tilgjengelig tippareal er imidlertid et enormt konkurransefortrinn, og det er derfor vegring i bransjen mot å melde inn attraktive arealer til felles bruk. </a:t>
            </a:r>
            <a:r>
              <a:rPr lang="nb-NO" sz="2400" dirty="0" smtClean="0">
                <a:solidFill>
                  <a:srgbClr val="0033CC"/>
                </a:solidFill>
              </a:rPr>
              <a:t>…</a:t>
            </a:r>
            <a:endParaRPr lang="nb-NO" sz="2400" dirty="0">
              <a:solidFill>
                <a:srgbClr val="0033CC"/>
              </a:solidFill>
            </a:endParaRPr>
          </a:p>
          <a:p>
            <a:pPr marL="0" indent="0">
              <a:spcBef>
                <a:spcPts val="0"/>
              </a:spcBef>
              <a:buNone/>
            </a:pPr>
            <a:r>
              <a:rPr lang="nb-NO" sz="1600" dirty="0"/>
              <a:t> </a:t>
            </a:r>
            <a:endParaRPr lang="nb-NO" sz="1600" dirty="0" smtClean="0"/>
          </a:p>
          <a:p>
            <a:pPr marL="0" indent="0">
              <a:spcBef>
                <a:spcPts val="0"/>
              </a:spcBef>
              <a:buNone/>
            </a:pPr>
            <a:r>
              <a:rPr lang="nn-NO" sz="2400" dirty="0" smtClean="0">
                <a:solidFill>
                  <a:srgbClr val="0033CC"/>
                </a:solidFill>
              </a:rPr>
              <a:t>For </a:t>
            </a:r>
            <a:r>
              <a:rPr lang="nn-NO" sz="2400" dirty="0">
                <a:solidFill>
                  <a:srgbClr val="0033CC"/>
                </a:solidFill>
              </a:rPr>
              <a:t>å redusere behovet for massetransport på vei og knytte planområdet til </a:t>
            </a:r>
            <a:r>
              <a:rPr lang="nn-NO" sz="2400" dirty="0" err="1">
                <a:solidFill>
                  <a:srgbClr val="0033CC"/>
                </a:solidFill>
              </a:rPr>
              <a:t>ressursene</a:t>
            </a:r>
            <a:r>
              <a:rPr lang="nn-NO" sz="2400" dirty="0">
                <a:solidFill>
                  <a:srgbClr val="0033CC"/>
                </a:solidFill>
              </a:rPr>
              <a:t> i Ryfylke, er det viktig å finne </a:t>
            </a:r>
            <a:r>
              <a:rPr lang="nn-NO" sz="2400" dirty="0" err="1">
                <a:solidFill>
                  <a:srgbClr val="0033CC"/>
                </a:solidFill>
              </a:rPr>
              <a:t>arealer</a:t>
            </a:r>
            <a:r>
              <a:rPr lang="nn-NO" sz="2400" dirty="0">
                <a:solidFill>
                  <a:srgbClr val="0033CC"/>
                </a:solidFill>
              </a:rPr>
              <a:t> </a:t>
            </a:r>
            <a:r>
              <a:rPr lang="nn-NO" sz="2400" dirty="0" err="1">
                <a:solidFill>
                  <a:srgbClr val="0033CC"/>
                </a:solidFill>
              </a:rPr>
              <a:t>tilknyttet</a:t>
            </a:r>
            <a:r>
              <a:rPr lang="nn-NO" sz="2400" dirty="0">
                <a:solidFill>
                  <a:srgbClr val="0033CC"/>
                </a:solidFill>
              </a:rPr>
              <a:t> </a:t>
            </a:r>
            <a:r>
              <a:rPr lang="nn-NO" sz="2400" dirty="0" err="1">
                <a:solidFill>
                  <a:srgbClr val="0033CC"/>
                </a:solidFill>
              </a:rPr>
              <a:t>havneanlegg</a:t>
            </a:r>
            <a:r>
              <a:rPr lang="nn-NO" sz="2400" dirty="0">
                <a:solidFill>
                  <a:srgbClr val="0033CC"/>
                </a:solidFill>
              </a:rPr>
              <a:t>.</a:t>
            </a:r>
          </a:p>
          <a:p>
            <a:pPr marL="0" indent="0">
              <a:buNone/>
            </a:pPr>
            <a:r>
              <a:rPr lang="nb-NO" sz="1600" dirty="0"/>
              <a:t>For å få et fungerende nettverk av mottak med økende gjenvinningsgrad, må supplerende areal vurderes i en helhetlig sammenheng. Tillatelse til nye utfyllingsprosjekter og deponi bør derfor ikke gis ved dispensasjon.</a:t>
            </a:r>
            <a:endParaRPr lang="nn-NO" sz="1600" dirty="0"/>
          </a:p>
        </p:txBody>
      </p:sp>
    </p:spTree>
    <p:extLst>
      <p:ext uri="{BB962C8B-B14F-4D97-AF65-F5344CB8AC3E}">
        <p14:creationId xmlns:p14="http://schemas.microsoft.com/office/powerpoint/2010/main" val="24314642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000" dirty="0" err="1"/>
              <a:t>Frå</a:t>
            </a:r>
            <a:r>
              <a:rPr lang="nb-NO" sz="2000" dirty="0"/>
              <a:t> Regionalplan for massehåndtering på Jæren</a:t>
            </a:r>
            <a:r>
              <a:rPr lang="nn-NO" sz="2000" dirty="0" smtClean="0"/>
              <a:t/>
            </a:r>
            <a:br>
              <a:rPr lang="nn-NO" sz="2000" dirty="0" smtClean="0"/>
            </a:br>
            <a:r>
              <a:rPr lang="nb-NO" sz="2800" dirty="0"/>
              <a:t>Transport av overskuddsmasser og byggeråstoff </a:t>
            </a:r>
            <a:endParaRPr lang="nn-NO" sz="2000" dirty="0"/>
          </a:p>
        </p:txBody>
      </p:sp>
      <p:sp>
        <p:nvSpPr>
          <p:cNvPr id="6" name="Plassholder for innhold 2"/>
          <p:cNvSpPr>
            <a:spLocks noGrp="1"/>
          </p:cNvSpPr>
          <p:nvPr>
            <p:ph idx="1"/>
          </p:nvPr>
        </p:nvSpPr>
        <p:spPr>
          <a:xfrm>
            <a:off x="457200" y="1254265"/>
            <a:ext cx="8229600" cy="4826939"/>
          </a:xfrm>
        </p:spPr>
        <p:txBody>
          <a:bodyPr/>
          <a:lstStyle/>
          <a:p>
            <a:pPr marL="0" indent="0">
              <a:buNone/>
            </a:pPr>
            <a:r>
              <a:rPr lang="nb-NO" sz="2000" dirty="0"/>
              <a:t>Økonomisk og klimamessig er den beste løsningen ofte å bruke masser på eller nær uttaksområdet - eller innenfor rimelig avstand. </a:t>
            </a:r>
            <a:r>
              <a:rPr lang="nb-NO" sz="2000" dirty="0" smtClean="0"/>
              <a:t>… Da </a:t>
            </a:r>
            <a:r>
              <a:rPr lang="nb-NO" sz="2000" dirty="0"/>
              <a:t>er gode logistikkløsninger viktige, slik at ingen kjører lengre enn nødvendig, og ingen kjører med tomt lass</a:t>
            </a:r>
            <a:r>
              <a:rPr lang="nb-NO" sz="2000" dirty="0" smtClean="0"/>
              <a:t>.</a:t>
            </a:r>
          </a:p>
          <a:p>
            <a:pPr marL="0" indent="0">
              <a:spcBef>
                <a:spcPts val="0"/>
              </a:spcBef>
              <a:buNone/>
            </a:pPr>
            <a:endParaRPr lang="nb-NO" sz="1000" dirty="0"/>
          </a:p>
          <a:p>
            <a:pPr marL="0" indent="0">
              <a:spcBef>
                <a:spcPts val="0"/>
              </a:spcBef>
              <a:buNone/>
            </a:pPr>
            <a:r>
              <a:rPr lang="nb-NO" sz="2000" dirty="0"/>
              <a:t>Massen kjøres </a:t>
            </a:r>
            <a:r>
              <a:rPr lang="nb-NO" sz="2000" dirty="0" smtClean="0"/>
              <a:t>i </a:t>
            </a:r>
            <a:r>
              <a:rPr lang="nb-NO" sz="2000" dirty="0"/>
              <a:t>dag på kryss og tvers av regionen i et spontant mønster. Noen aktører samarbeider for å kutte transportkostnader. Andre velger å holde på informasjon om materialflyt. </a:t>
            </a:r>
            <a:r>
              <a:rPr lang="nb-NO" sz="2000" dirty="0" smtClean="0"/>
              <a:t>Dette har </a:t>
            </a:r>
            <a:r>
              <a:rPr lang="nb-NO" sz="2000" dirty="0"/>
              <a:t>også satt sitt preg på planarbeidet. Hvilken tipp som kan brukes når, er avhengig av offentlig regulering, privat avtaleverk, og ikke minst trafikkflyt på veinettet. </a:t>
            </a:r>
            <a:r>
              <a:rPr lang="nb-NO" sz="2000" dirty="0" err="1"/>
              <a:t>Køsituasjonen</a:t>
            </a:r>
            <a:r>
              <a:rPr lang="nb-NO" sz="2000" dirty="0"/>
              <a:t> varierer gjennom dagen, og det er derfor en fordel for entreprenører å ha flere tipper «på hånd» med god geografisk spredning.</a:t>
            </a:r>
          </a:p>
          <a:p>
            <a:pPr marL="0" indent="0">
              <a:spcBef>
                <a:spcPts val="0"/>
              </a:spcBef>
              <a:buNone/>
            </a:pPr>
            <a:endParaRPr lang="nb-NO" sz="1000" dirty="0" smtClean="0"/>
          </a:p>
          <a:p>
            <a:pPr marL="0" indent="0">
              <a:spcBef>
                <a:spcPts val="0"/>
              </a:spcBef>
              <a:buNone/>
            </a:pPr>
            <a:r>
              <a:rPr lang="nb-NO" sz="2000" dirty="0" smtClean="0">
                <a:solidFill>
                  <a:srgbClr val="0033CC"/>
                </a:solidFill>
              </a:rPr>
              <a:t>I Nasjonal </a:t>
            </a:r>
            <a:r>
              <a:rPr lang="nb-NO" sz="2000" dirty="0">
                <a:solidFill>
                  <a:srgbClr val="0033CC"/>
                </a:solidFill>
              </a:rPr>
              <a:t>transportplan slår fast at mest mulig godstransport skal bort fra vei, og over på sjø og bane. På landsbasis utgjør byggeråstoffer 20% av godstransporten på vei. </a:t>
            </a:r>
            <a:r>
              <a:rPr lang="nb-NO" sz="2000" dirty="0" smtClean="0"/>
              <a:t> …</a:t>
            </a:r>
            <a:endParaRPr lang="nb-NO" sz="2000" dirty="0"/>
          </a:p>
        </p:txBody>
      </p:sp>
    </p:spTree>
    <p:extLst>
      <p:ext uri="{BB962C8B-B14F-4D97-AF65-F5344CB8AC3E}">
        <p14:creationId xmlns:p14="http://schemas.microsoft.com/office/powerpoint/2010/main" val="24478191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000" dirty="0" err="1"/>
              <a:t>Frå</a:t>
            </a:r>
            <a:r>
              <a:rPr lang="nb-NO" sz="2000" dirty="0"/>
              <a:t> Regionalplan for massehåndtering på Jæren</a:t>
            </a:r>
            <a:r>
              <a:rPr lang="nn-NO" sz="2000" dirty="0" smtClean="0"/>
              <a:t/>
            </a:r>
            <a:br>
              <a:rPr lang="nn-NO" sz="2000" dirty="0" smtClean="0"/>
            </a:br>
            <a:r>
              <a:rPr lang="nb-NO" sz="2800" dirty="0" smtClean="0"/>
              <a:t>Redskaper </a:t>
            </a:r>
            <a:r>
              <a:rPr lang="nb-NO" sz="2800" dirty="0"/>
              <a:t>for logistikk og dokumentasjon av </a:t>
            </a:r>
            <a:r>
              <a:rPr lang="nb-NO" sz="2800" dirty="0" smtClean="0"/>
              <a:t>kvalitet</a:t>
            </a:r>
            <a:endParaRPr lang="nn-NO" sz="2000" dirty="0"/>
          </a:p>
        </p:txBody>
      </p:sp>
      <p:sp>
        <p:nvSpPr>
          <p:cNvPr id="6" name="Plassholder for innhold 2"/>
          <p:cNvSpPr>
            <a:spLocks noGrp="1"/>
          </p:cNvSpPr>
          <p:nvPr>
            <p:ph idx="1"/>
          </p:nvPr>
        </p:nvSpPr>
        <p:spPr>
          <a:xfrm>
            <a:off x="457200" y="1254265"/>
            <a:ext cx="8229600" cy="4826939"/>
          </a:xfrm>
        </p:spPr>
        <p:txBody>
          <a:bodyPr/>
          <a:lstStyle/>
          <a:p>
            <a:pPr marL="0" indent="0">
              <a:buNone/>
            </a:pPr>
            <a:r>
              <a:rPr lang="nb-NO" sz="1400" dirty="0"/>
              <a:t>Det generelle inntrykket av entreprenørbransjen er at de fleste aktører har god oversikt over masser som blir generert i egne prosjekter, og over massetransporten i eget firma</a:t>
            </a:r>
            <a:r>
              <a:rPr lang="nb-NO" sz="1400" dirty="0" smtClean="0"/>
              <a:t>.</a:t>
            </a:r>
          </a:p>
          <a:p>
            <a:pPr marL="0" indent="0">
              <a:spcBef>
                <a:spcPts val="0"/>
              </a:spcBef>
              <a:buNone/>
            </a:pPr>
            <a:endParaRPr lang="nb-NO" sz="1400" dirty="0"/>
          </a:p>
          <a:p>
            <a:pPr marL="0" indent="0">
              <a:spcBef>
                <a:spcPts val="0"/>
              </a:spcBef>
              <a:buNone/>
            </a:pPr>
            <a:r>
              <a:rPr lang="nb-NO" sz="1400" dirty="0"/>
              <a:t>Koordinering av massetransport gjennom elektroniske logistikksystemer vil ha en viktig rolle i framtidens byggenæring.  Integrasjonen av verktøyene ser imidlertid ut til å gå sakte, siden kun de større selskapene har nok teknologisk modning til å ha utbytte av systemet (Juhl, 2014).</a:t>
            </a:r>
          </a:p>
          <a:p>
            <a:pPr marL="0" indent="0">
              <a:buNone/>
            </a:pPr>
            <a:r>
              <a:rPr lang="nb-NO" sz="1400" dirty="0"/>
              <a:t>Det finnes eksempler på formidlingssystemer for masse som er utviklet av entreprenører/</a:t>
            </a:r>
            <a:r>
              <a:rPr lang="nb-NO" sz="1400" dirty="0" err="1"/>
              <a:t>byggfirma</a:t>
            </a:r>
            <a:r>
              <a:rPr lang="nb-NO" sz="1400" dirty="0"/>
              <a:t> (NCC- Construction, </a:t>
            </a:r>
            <a:r>
              <a:rPr lang="nb-NO" sz="1400" dirty="0" err="1"/>
              <a:t>RMMSS</a:t>
            </a:r>
            <a:r>
              <a:rPr lang="nb-NO" sz="1400" dirty="0"/>
              <a:t>- Rambøll/</a:t>
            </a:r>
            <a:r>
              <a:rPr lang="nb-NO" sz="1400" dirty="0" err="1"/>
              <a:t>Absoils</a:t>
            </a:r>
            <a:r>
              <a:rPr lang="nb-NO" sz="1400" dirty="0"/>
              <a:t>), </a:t>
            </a:r>
            <a:r>
              <a:rPr lang="nb-NO" sz="1400" dirty="0" smtClean="0"/>
              <a:t>av andre </a:t>
            </a:r>
            <a:r>
              <a:rPr lang="nb-NO" sz="1400" dirty="0"/>
              <a:t>private aktører (eks. norske Tippnett, finske </a:t>
            </a:r>
            <a:r>
              <a:rPr lang="nb-NO" sz="1400" dirty="0" err="1"/>
              <a:t>Maapörssi</a:t>
            </a:r>
            <a:r>
              <a:rPr lang="nb-NO" sz="1400" dirty="0"/>
              <a:t>, svenske </a:t>
            </a:r>
            <a:r>
              <a:rPr lang="nb-NO" sz="1400" dirty="0" err="1"/>
              <a:t>Massabyte</a:t>
            </a:r>
            <a:r>
              <a:rPr lang="nb-NO" sz="1400" dirty="0"/>
              <a:t>) eller av offentlige aktører (koreanske </a:t>
            </a:r>
            <a:r>
              <a:rPr lang="nb-NO" sz="1400" dirty="0" err="1"/>
              <a:t>Tocycle</a:t>
            </a:r>
            <a:r>
              <a:rPr lang="nb-NO" sz="1400" dirty="0"/>
              <a:t>, danske Jordbasen). Felles for de fleste av disse – også applikasjoner som er utviklet av offentlige instanser </a:t>
            </a:r>
            <a:r>
              <a:rPr lang="nb-NO" sz="1400" dirty="0"/>
              <a:t>– </a:t>
            </a:r>
            <a:r>
              <a:rPr lang="nb-NO" sz="1400" dirty="0"/>
              <a:t>er manglende sporbarhet. Dette kan øke sjansen for at forurenset masse havner på avveie, eller at rene masser av god kvalitet som mangler den nødvendige dokumentasjonen går til lavverdige formål (</a:t>
            </a:r>
            <a:r>
              <a:rPr lang="nb-NO" sz="1400" dirty="0" err="1"/>
              <a:t>downcycling</a:t>
            </a:r>
            <a:r>
              <a:rPr lang="nb-NO" sz="1400" dirty="0"/>
              <a:t>). Dette kan trolig unngås dersom applikasjonen knyttes opp mot elektronisk kjørebok og bedriftens regnskapssystem. Generelt er det viktig å ikke lage nye verktøy dersom det ligger muligheter for utvidet funksjonalitet i eksisterende systemer. Systemet bør være tilpasset både direkte distribusjon mellom anleggsområdene, transport til og fra mellomlagringsområder og transport til gjenvinningsanlegg.</a:t>
            </a:r>
          </a:p>
          <a:p>
            <a:pPr marL="0" indent="0">
              <a:buNone/>
            </a:pPr>
            <a:r>
              <a:rPr lang="nb-NO" sz="1400" dirty="0"/>
              <a:t>Det er viktig å være klar over at om arbeidsgiver eller andre skal lagre GPS-data fra bilene, må begrunnelsen ha direkte sammenheng med bruken av data, og de ansatte må informeres godt på forhånd (jf. Datatilsynets veileder om GPS og sporing i yrkesbiler, 2017).</a:t>
            </a:r>
          </a:p>
          <a:p>
            <a:pPr marL="0" indent="0">
              <a:buNone/>
            </a:pPr>
            <a:r>
              <a:rPr lang="nb-NO" sz="1400" dirty="0"/>
              <a:t>For å utvikle et logistikk- og mottaksnettverk som sikrer sporbarhet og kontroll med masser innen planområdet er det avgjørende å ha med entreprenørbransjen, som er den fremste – og til del eneste kilden til kunnskap om materialflyten til byggeråstoff og overskuddsmasser i regionen. </a:t>
            </a:r>
          </a:p>
        </p:txBody>
      </p:sp>
    </p:spTree>
    <p:extLst>
      <p:ext uri="{BB962C8B-B14F-4D97-AF65-F5344CB8AC3E}">
        <p14:creationId xmlns:p14="http://schemas.microsoft.com/office/powerpoint/2010/main" val="20991671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000" dirty="0" err="1"/>
              <a:t>Frå</a:t>
            </a:r>
            <a:r>
              <a:rPr lang="nb-NO" sz="2000" dirty="0"/>
              <a:t> Regionalplan for massehåndtering på Jæren</a:t>
            </a:r>
            <a:r>
              <a:rPr lang="nn-NO" sz="2000" dirty="0" smtClean="0"/>
              <a:t/>
            </a:r>
            <a:br>
              <a:rPr lang="nn-NO" sz="2000" dirty="0" smtClean="0"/>
            </a:br>
            <a:r>
              <a:rPr lang="nb-NO" sz="2800" dirty="0" smtClean="0"/>
              <a:t>Retningslinjer </a:t>
            </a:r>
            <a:r>
              <a:rPr lang="nb-NO" sz="2800" dirty="0"/>
              <a:t>for </a:t>
            </a:r>
            <a:r>
              <a:rPr lang="nb-NO" sz="2800" dirty="0" smtClean="0"/>
              <a:t>massehåndtering</a:t>
            </a:r>
            <a:endParaRPr lang="nn-NO" sz="2000" dirty="0"/>
          </a:p>
        </p:txBody>
      </p:sp>
      <p:sp>
        <p:nvSpPr>
          <p:cNvPr id="6" name="Plassholder for innhold 2"/>
          <p:cNvSpPr>
            <a:spLocks noGrp="1"/>
          </p:cNvSpPr>
          <p:nvPr>
            <p:ph idx="1"/>
          </p:nvPr>
        </p:nvSpPr>
        <p:spPr>
          <a:xfrm>
            <a:off x="457200" y="1254265"/>
            <a:ext cx="8229600" cy="4826939"/>
          </a:xfrm>
        </p:spPr>
        <p:txBody>
          <a:bodyPr/>
          <a:lstStyle/>
          <a:p>
            <a:pPr marL="355600" indent="-355600">
              <a:buFont typeface="+mj-lt"/>
              <a:buAutoNum type="arabicPeriod" startAt="4"/>
            </a:pPr>
            <a:r>
              <a:rPr lang="nb-NO" sz="2000" dirty="0" smtClean="0"/>
              <a:t>Mellomlagringsområder</a:t>
            </a:r>
          </a:p>
          <a:p>
            <a:pPr marL="627063" lvl="1" indent="-227013">
              <a:buFont typeface="Arial" panose="020B0604020202020204" pitchFamily="34" charset="0"/>
              <a:buChar char="•"/>
            </a:pPr>
            <a:r>
              <a:rPr lang="nb-NO" sz="1600" dirty="0" smtClean="0"/>
              <a:t>Gjennom </a:t>
            </a:r>
            <a:r>
              <a:rPr lang="nb-NO" sz="1600" dirty="0"/>
              <a:t>kommuneplanarbeidet bør kommunene beregne antatt behov for mellomlagringsområder med utgangspunkt i forventet utbygging og grunnforhold. I planbeskrivelsen bør det gå fram hvordan kapasitet og plassering av mellomlagringsareal er tilpasset behov</a:t>
            </a:r>
            <a:r>
              <a:rPr lang="nb-NO" sz="1600" dirty="0" smtClean="0"/>
              <a:t>.</a:t>
            </a:r>
          </a:p>
          <a:p>
            <a:pPr marL="627063" lvl="1" indent="-227013">
              <a:buFont typeface="Arial" panose="020B0604020202020204" pitchFamily="34" charset="0"/>
              <a:buChar char="•"/>
            </a:pPr>
            <a:r>
              <a:rPr lang="nb-NO" sz="1600" dirty="0"/>
              <a:t>Kommunene bør sette av områder for mellomlagring, sortering og omlasting av masse </a:t>
            </a:r>
            <a:r>
              <a:rPr lang="nb-NO" sz="1600" dirty="0" smtClean="0"/>
              <a:t>i kommune(del</a:t>
            </a:r>
            <a:r>
              <a:rPr lang="nb-NO" sz="1600" dirty="0"/>
              <a:t>)- og områdeplaner. Føringer for bruk fastsettes gjennom bestemmelser. Tidsavgrensning for bruk sikres gjennom </a:t>
            </a:r>
            <a:r>
              <a:rPr lang="nb-NO" sz="1600" dirty="0" smtClean="0"/>
              <a:t>rekkefølgekrav</a:t>
            </a:r>
          </a:p>
          <a:p>
            <a:pPr marL="627063" lvl="1" indent="-227013">
              <a:buFont typeface="Arial" panose="020B0604020202020204" pitchFamily="34" charset="0"/>
              <a:buChar char="•"/>
            </a:pPr>
            <a:r>
              <a:rPr lang="nb-NO" sz="1600" dirty="0"/>
              <a:t>Mellomlagringsområdene legges i eller nær nye utbyggingsområder. Områdene bør ha direkte tilgang til overordnet veinett og eventuelt havn, hvor dette er hensiktsmessig. Dokumentasjon av stabile grunnforhold bør foreligge</a:t>
            </a:r>
            <a:r>
              <a:rPr lang="nb-NO" sz="1600" dirty="0" smtClean="0"/>
              <a:t>.</a:t>
            </a:r>
          </a:p>
          <a:p>
            <a:pPr marL="627063" lvl="1" indent="-227013">
              <a:buFont typeface="Arial" panose="020B0604020202020204" pitchFamily="34" charset="0"/>
              <a:buChar char="•"/>
            </a:pPr>
            <a:r>
              <a:rPr lang="nb-NO" sz="1600" dirty="0" smtClean="0"/>
              <a:t>Matjord </a:t>
            </a:r>
            <a:r>
              <a:rPr lang="nb-NO" sz="1600" dirty="0"/>
              <a:t>(A-sjikt, </a:t>
            </a:r>
            <a:r>
              <a:rPr lang="nb-NO" sz="1600" dirty="0" err="1"/>
              <a:t>jf</a:t>
            </a:r>
            <a:r>
              <a:rPr lang="nb-NO" sz="1600" dirty="0"/>
              <a:t> fig 5.1) er levende materiale som stiller andre krav til håndtering og mellomlagring enn mineralske masser. Når matjord må flyttes, bør det skje direkte, uten lagring. Når mellomlagring likevel er nødvendig, bør A- og B-sjikt mellomlagres for seg, i ranker</a:t>
            </a:r>
            <a:r>
              <a:rPr lang="nb-NO" sz="1600" dirty="0" smtClean="0"/>
              <a:t>.</a:t>
            </a:r>
          </a:p>
        </p:txBody>
      </p:sp>
    </p:spTree>
    <p:extLst>
      <p:ext uri="{BB962C8B-B14F-4D97-AF65-F5344CB8AC3E}">
        <p14:creationId xmlns:p14="http://schemas.microsoft.com/office/powerpoint/2010/main" val="34448623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219075" y="347808"/>
            <a:ext cx="8705850" cy="4819650"/>
          </a:xfrm>
          <a:prstGeom prst="rect">
            <a:avLst/>
          </a:prstGeom>
        </p:spPr>
      </p:pic>
      <p:sp>
        <p:nvSpPr>
          <p:cNvPr id="3" name="TekstSylinder 2"/>
          <p:cNvSpPr txBox="1"/>
          <p:nvPr/>
        </p:nvSpPr>
        <p:spPr>
          <a:xfrm>
            <a:off x="2341757" y="4634058"/>
            <a:ext cx="4255780" cy="369332"/>
          </a:xfrm>
          <a:prstGeom prst="rect">
            <a:avLst/>
          </a:prstGeom>
          <a:noFill/>
        </p:spPr>
        <p:txBody>
          <a:bodyPr wrap="none" rtlCol="0">
            <a:spAutoFit/>
          </a:bodyPr>
          <a:lstStyle/>
          <a:p>
            <a:r>
              <a:rPr lang="nb-NO" dirty="0" smtClean="0">
                <a:solidFill>
                  <a:schemeClr val="bg1"/>
                </a:solidFill>
              </a:rPr>
              <a:t>Foto: </a:t>
            </a:r>
            <a:r>
              <a:rPr lang="nb-NO" dirty="0" err="1" smtClean="0">
                <a:solidFill>
                  <a:schemeClr val="bg1"/>
                </a:solidFill>
              </a:rPr>
              <a:t>NorStone</a:t>
            </a:r>
            <a:r>
              <a:rPr lang="nb-NO" dirty="0" smtClean="0">
                <a:solidFill>
                  <a:schemeClr val="bg1"/>
                </a:solidFill>
              </a:rPr>
              <a:t>/Norsk Stein, Jelsa i Ryfylke</a:t>
            </a:r>
            <a:endParaRPr lang="nn-NO" dirty="0">
              <a:solidFill>
                <a:schemeClr val="bg1"/>
              </a:solidFill>
            </a:endParaRPr>
          </a:p>
        </p:txBody>
      </p:sp>
      <p:sp>
        <p:nvSpPr>
          <p:cNvPr id="6" name="TekstSylinder 5"/>
          <p:cNvSpPr txBox="1"/>
          <p:nvPr/>
        </p:nvSpPr>
        <p:spPr>
          <a:xfrm>
            <a:off x="219075" y="5268820"/>
            <a:ext cx="8280344" cy="923330"/>
          </a:xfrm>
          <a:prstGeom prst="rect">
            <a:avLst/>
          </a:prstGeom>
          <a:noFill/>
        </p:spPr>
        <p:txBody>
          <a:bodyPr wrap="none" rtlCol="0">
            <a:spAutoFit/>
          </a:bodyPr>
          <a:lstStyle/>
          <a:p>
            <a:r>
              <a:rPr lang="nb-NO" dirty="0" err="1" smtClean="0"/>
              <a:t>Årleg</a:t>
            </a:r>
            <a:r>
              <a:rPr lang="nb-NO" dirty="0" smtClean="0"/>
              <a:t> produksjon 10 mill. tonn (5,66 mill. m3 anbrakt</a:t>
            </a:r>
            <a:r>
              <a:rPr lang="nb-NO" dirty="0"/>
              <a:t> </a:t>
            </a:r>
            <a:r>
              <a:rPr lang="nb-NO" dirty="0" smtClean="0"/>
              <a:t>= </a:t>
            </a:r>
            <a:r>
              <a:rPr lang="nb-NO" dirty="0"/>
              <a:t>0,5x Arna–Stanghelle</a:t>
            </a:r>
            <a:r>
              <a:rPr lang="nb-NO" dirty="0" smtClean="0"/>
              <a:t>)</a:t>
            </a:r>
          </a:p>
          <a:p>
            <a:r>
              <a:rPr lang="nb-NO" dirty="0" smtClean="0"/>
              <a:t>1 stor båt frakter over 30.000 tonn (&gt;17.000 m3, </a:t>
            </a:r>
            <a:r>
              <a:rPr lang="nb-NO" dirty="0" err="1" smtClean="0"/>
              <a:t>dvs</a:t>
            </a:r>
            <a:r>
              <a:rPr lang="nb-NO" dirty="0" smtClean="0"/>
              <a:t> &gt; 1000 store lastebillass à 16 m3</a:t>
            </a:r>
          </a:p>
          <a:p>
            <a:r>
              <a:rPr lang="nb-NO" dirty="0" smtClean="0"/>
              <a:t>1 stor lekter (</a:t>
            </a:r>
            <a:r>
              <a:rPr lang="nb-NO" dirty="0" err="1" smtClean="0"/>
              <a:t>Ryfast</a:t>
            </a:r>
            <a:r>
              <a:rPr lang="nb-NO" dirty="0" smtClean="0"/>
              <a:t>) frakter 630 tonn (357 m3, </a:t>
            </a:r>
            <a:r>
              <a:rPr lang="nb-NO" dirty="0" err="1" smtClean="0"/>
              <a:t>dvs</a:t>
            </a:r>
            <a:r>
              <a:rPr lang="nb-NO" dirty="0" smtClean="0"/>
              <a:t> 22 store lastebillass).</a:t>
            </a:r>
            <a:endParaRPr lang="nn-NO" dirty="0"/>
          </a:p>
        </p:txBody>
      </p:sp>
    </p:spTree>
    <p:extLst>
      <p:ext uri="{BB962C8B-B14F-4D97-AF65-F5344CB8AC3E}">
        <p14:creationId xmlns:p14="http://schemas.microsoft.com/office/powerpoint/2010/main" val="335837419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000" dirty="0" err="1"/>
              <a:t>Frå</a:t>
            </a:r>
            <a:r>
              <a:rPr lang="nb-NO" sz="2000" dirty="0"/>
              <a:t> Regionalplan for massehåndtering på Jæren</a:t>
            </a:r>
            <a:r>
              <a:rPr lang="nn-NO" sz="2000" dirty="0" smtClean="0"/>
              <a:t/>
            </a:r>
            <a:br>
              <a:rPr lang="nn-NO" sz="2000" dirty="0" smtClean="0"/>
            </a:br>
            <a:r>
              <a:rPr lang="nb-NO" sz="2800" dirty="0" smtClean="0"/>
              <a:t>Retningslinjer </a:t>
            </a:r>
            <a:r>
              <a:rPr lang="nb-NO" sz="2800" dirty="0"/>
              <a:t>for </a:t>
            </a:r>
            <a:r>
              <a:rPr lang="nb-NO" sz="2800" dirty="0" smtClean="0"/>
              <a:t>massehåndtering</a:t>
            </a:r>
            <a:endParaRPr lang="nn-NO" sz="2000" dirty="0"/>
          </a:p>
        </p:txBody>
      </p:sp>
      <p:sp>
        <p:nvSpPr>
          <p:cNvPr id="6" name="Plassholder for innhold 2"/>
          <p:cNvSpPr>
            <a:spLocks noGrp="1"/>
          </p:cNvSpPr>
          <p:nvPr>
            <p:ph idx="1"/>
          </p:nvPr>
        </p:nvSpPr>
        <p:spPr>
          <a:xfrm>
            <a:off x="457200" y="1254265"/>
            <a:ext cx="8229600" cy="4826939"/>
          </a:xfrm>
        </p:spPr>
        <p:txBody>
          <a:bodyPr/>
          <a:lstStyle/>
          <a:p>
            <a:pPr marL="355600" indent="-355600">
              <a:buFont typeface="+mj-lt"/>
              <a:buAutoNum type="arabicPeriod" startAt="5"/>
            </a:pPr>
            <a:r>
              <a:rPr lang="nb-NO" sz="2000" dirty="0"/>
              <a:t>Etablering, lokalisering og utforming av sentrale </a:t>
            </a:r>
            <a:r>
              <a:rPr lang="nb-NO" sz="2000" dirty="0" smtClean="0"/>
              <a:t>mottaksanlegg</a:t>
            </a:r>
          </a:p>
          <a:p>
            <a:pPr marL="627063" lvl="1" indent="-227013">
              <a:buFont typeface="Arial" panose="020B0604020202020204" pitchFamily="34" charset="0"/>
              <a:buChar char="•"/>
            </a:pPr>
            <a:r>
              <a:rPr lang="nb-NO" sz="1600" dirty="0" smtClean="0"/>
              <a:t>For </a:t>
            </a:r>
            <a:r>
              <a:rPr lang="nb-NO" sz="1600" dirty="0"/>
              <a:t>å oppnå økt gjenvinning og bruk av masser, med en sunn konkurransesituasjon og reduserte utslipp av klimagasser fra transport, </a:t>
            </a:r>
            <a:r>
              <a:rPr lang="nb-NO" sz="1600" b="1" dirty="0"/>
              <a:t>bør </a:t>
            </a:r>
            <a:r>
              <a:rPr lang="nb-NO" sz="1600" dirty="0"/>
              <a:t>eksisterende mottaksanlegg suppleres med mer sentrale lokaliteter. Innenfor regionalplanens virkeområde </a:t>
            </a:r>
            <a:r>
              <a:rPr lang="nb-NO" sz="1600" b="1" dirty="0"/>
              <a:t>bør</a:t>
            </a:r>
            <a:r>
              <a:rPr lang="nb-NO" sz="1600" dirty="0"/>
              <a:t> det derfor legges til rette for etablering av </a:t>
            </a:r>
            <a:r>
              <a:rPr lang="nb-NO" sz="1600" b="1" dirty="0"/>
              <a:t>ett eller flere </a:t>
            </a:r>
            <a:r>
              <a:rPr lang="nb-NO" sz="1600" dirty="0"/>
              <a:t>mottaksanlegg for sortering, gjenvinning, mellomlagring og evt. deponering av masse, jf. figur 7.1.</a:t>
            </a:r>
          </a:p>
          <a:p>
            <a:pPr marL="627063" lvl="1" indent="-227013">
              <a:buFont typeface="Arial" panose="020B0604020202020204" pitchFamily="34" charset="0"/>
              <a:buChar char="•"/>
            </a:pPr>
            <a:r>
              <a:rPr lang="nb-NO" sz="1600" dirty="0" smtClean="0"/>
              <a:t>Mottaksanleggene </a:t>
            </a:r>
            <a:r>
              <a:rPr lang="nb-NO" sz="1600" dirty="0"/>
              <a:t>skal utformes i tråd med ressurspyramidens prinsipper, og fremme målet om at maksimalt 30% av massene kan gå ut av verdikjeden</a:t>
            </a:r>
            <a:r>
              <a:rPr lang="nb-NO" sz="1600" dirty="0" smtClean="0"/>
              <a:t>.</a:t>
            </a:r>
          </a:p>
          <a:p>
            <a:pPr marL="627063" lvl="1" indent="-227013">
              <a:buFont typeface="Arial" panose="020B0604020202020204" pitchFamily="34" charset="0"/>
              <a:buChar char="•"/>
            </a:pPr>
            <a:r>
              <a:rPr lang="nb-NO" sz="1600" dirty="0" smtClean="0"/>
              <a:t>Anleggene </a:t>
            </a:r>
            <a:r>
              <a:rPr lang="nb-NO" sz="1600" dirty="0"/>
              <a:t>bør være tilgjengelig fra høystandard veinett, og fortrinnsvis samlokaliseres med masseuttak. </a:t>
            </a:r>
            <a:endParaRPr lang="nb-NO" sz="1600" dirty="0" smtClean="0"/>
          </a:p>
          <a:p>
            <a:pPr marL="627063" lvl="1" indent="-227013">
              <a:buFont typeface="Arial" panose="020B0604020202020204" pitchFamily="34" charset="0"/>
              <a:buChar char="•"/>
            </a:pPr>
            <a:r>
              <a:rPr lang="nb-NO" sz="1600" dirty="0"/>
              <a:t>Arealet bør være stort nok til å romme permanente installasjoner for sortering og vasking av masser som kommer inn, </a:t>
            </a:r>
            <a:r>
              <a:rPr lang="nb-NO" sz="1600" dirty="0" smtClean="0"/>
              <a:t>…</a:t>
            </a:r>
            <a:endParaRPr lang="nb-NO" sz="1600" dirty="0" smtClean="0"/>
          </a:p>
          <a:p>
            <a:pPr marL="627063" lvl="1" indent="-227013">
              <a:buFont typeface="Arial" panose="020B0604020202020204" pitchFamily="34" charset="0"/>
              <a:buChar char="•"/>
            </a:pPr>
            <a:r>
              <a:rPr lang="nb-NO" sz="1600" dirty="0"/>
              <a:t>Anleggene må ha tilstrekkelig areal for mellomlagring av de enkelte fraksjonene, og bør også ha tilstrekkelig deponivolum for fraksjoner som ikke kan gjenbrukes eller </a:t>
            </a:r>
            <a:r>
              <a:rPr lang="nb-NO" sz="1600" dirty="0" err="1"/>
              <a:t>materialgjenvinnes</a:t>
            </a:r>
            <a:r>
              <a:rPr lang="nb-NO" sz="1600" dirty="0" smtClean="0"/>
              <a:t>.</a:t>
            </a:r>
          </a:p>
          <a:p>
            <a:pPr marL="627063" lvl="1" indent="-227013">
              <a:buFont typeface="Arial" panose="020B0604020202020204" pitchFamily="34" charset="0"/>
              <a:buChar char="•"/>
            </a:pPr>
            <a:r>
              <a:rPr lang="nb-NO" sz="1600" dirty="0" smtClean="0"/>
              <a:t>Kommunene </a:t>
            </a:r>
            <a:r>
              <a:rPr lang="nb-NO" sz="1600" dirty="0"/>
              <a:t>bør i forbindelse med kommuneplanarbeidet vurdere om utvalgte områder satt av til arealkrevende næring (kategori 3 i regionalplan Jæren) og områder med tilknytning til havneanlegg kan settes av til sortering, gjenvinning og mellomlagring av masser (jf. fig 7.1)</a:t>
            </a:r>
            <a:endParaRPr lang="nb-NO" sz="1600" dirty="0" smtClean="0"/>
          </a:p>
          <a:p>
            <a:pPr marL="457200" indent="-457200">
              <a:buFont typeface="+mj-lt"/>
              <a:buAutoNum type="arabicPeriod" startAt="4"/>
            </a:pPr>
            <a:endParaRPr lang="nb-NO" sz="2000" dirty="0"/>
          </a:p>
        </p:txBody>
      </p:sp>
    </p:spTree>
    <p:extLst>
      <p:ext uri="{BB962C8B-B14F-4D97-AF65-F5344CB8AC3E}">
        <p14:creationId xmlns:p14="http://schemas.microsoft.com/office/powerpoint/2010/main" val="17698686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000" dirty="0" err="1"/>
              <a:t>Frå</a:t>
            </a:r>
            <a:r>
              <a:rPr lang="nb-NO" sz="2000" dirty="0"/>
              <a:t> Regionalplan for massehåndtering på Jæren</a:t>
            </a:r>
            <a:r>
              <a:rPr lang="nn-NO" sz="2000" dirty="0" smtClean="0"/>
              <a:t/>
            </a:r>
            <a:br>
              <a:rPr lang="nn-NO" sz="2000" dirty="0" smtClean="0"/>
            </a:br>
            <a:r>
              <a:rPr lang="nn-NO" sz="2800" dirty="0" smtClean="0"/>
              <a:t>Handlingsprogram</a:t>
            </a:r>
            <a:endParaRPr lang="nn-NO" sz="2800" dirty="0"/>
          </a:p>
        </p:txBody>
      </p:sp>
      <p:sp>
        <p:nvSpPr>
          <p:cNvPr id="6" name="Plassholder for innhold 2"/>
          <p:cNvSpPr>
            <a:spLocks noGrp="1"/>
          </p:cNvSpPr>
          <p:nvPr>
            <p:ph idx="1"/>
          </p:nvPr>
        </p:nvSpPr>
        <p:spPr>
          <a:xfrm>
            <a:off x="457200" y="1254265"/>
            <a:ext cx="8229600" cy="4826939"/>
          </a:xfrm>
        </p:spPr>
        <p:txBody>
          <a:bodyPr/>
          <a:lstStyle/>
          <a:p>
            <a:pPr marL="0" indent="0">
              <a:buNone/>
            </a:pPr>
            <a:r>
              <a:rPr lang="nb-NO" sz="2400" dirty="0" smtClean="0"/>
              <a:t>Mottaks- og logistikksystem</a:t>
            </a:r>
          </a:p>
          <a:p>
            <a:r>
              <a:rPr lang="nb-NO" sz="2000" dirty="0" smtClean="0"/>
              <a:t>Gjennomføringsmodell </a:t>
            </a:r>
            <a:r>
              <a:rPr lang="nb-NO" sz="2000" dirty="0"/>
              <a:t>for mottaksanlegg for sortering, videreformidling og permanent lagring av </a:t>
            </a:r>
            <a:r>
              <a:rPr lang="nb-NO" sz="2000" dirty="0" smtClean="0"/>
              <a:t>masse.</a:t>
            </a:r>
          </a:p>
          <a:p>
            <a:r>
              <a:rPr lang="nb-NO" sz="2000" dirty="0"/>
              <a:t>Elektronisk system for økt transparens og sporbarhet ved transport og gjenbruk av masser</a:t>
            </a:r>
          </a:p>
          <a:p>
            <a:r>
              <a:rPr lang="nb-NO" sz="2000" dirty="0"/>
              <a:t>Rutiner for mottak og tilsyn med mellomlagringsområder</a:t>
            </a:r>
          </a:p>
          <a:p>
            <a:r>
              <a:rPr lang="nb-NO" sz="2000" dirty="0"/>
              <a:t>Vurdere egnede arealer for større mellomlagring og mobile/</a:t>
            </a:r>
            <a:r>
              <a:rPr lang="nb-NO" sz="2000" dirty="0" err="1"/>
              <a:t>semi</a:t>
            </a:r>
            <a:r>
              <a:rPr lang="nb-NO" sz="2000" dirty="0"/>
              <a:t>-mobile </a:t>
            </a:r>
            <a:r>
              <a:rPr lang="nb-NO" sz="2000" dirty="0" smtClean="0"/>
              <a:t>sorteringsanlegg</a:t>
            </a:r>
          </a:p>
          <a:p>
            <a:pPr marL="0" indent="0">
              <a:buNone/>
            </a:pPr>
            <a:r>
              <a:rPr lang="nb-NO" sz="2000" dirty="0" smtClean="0"/>
              <a:t>  </a:t>
            </a:r>
            <a:endParaRPr lang="nb-NO" sz="2000" dirty="0" smtClean="0"/>
          </a:p>
        </p:txBody>
      </p:sp>
    </p:spTree>
    <p:extLst>
      <p:ext uri="{BB962C8B-B14F-4D97-AF65-F5344CB8AC3E}">
        <p14:creationId xmlns:p14="http://schemas.microsoft.com/office/powerpoint/2010/main" val="18412372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600" dirty="0" smtClean="0"/>
              <a:t>Klimasats tiltak </a:t>
            </a:r>
            <a:r>
              <a:rPr lang="nb-NO" sz="2200" dirty="0" smtClean="0"/>
              <a:t>– massetransport/-</a:t>
            </a:r>
            <a:r>
              <a:rPr lang="nb-NO" sz="2200" dirty="0" smtClean="0"/>
              <a:t>handtering – Rogaland </a:t>
            </a:r>
            <a:endParaRPr lang="nn-NO" sz="2200" dirty="0"/>
          </a:p>
        </p:txBody>
      </p:sp>
      <p:sp>
        <p:nvSpPr>
          <p:cNvPr id="3" name="Plassholder for innhold 2"/>
          <p:cNvSpPr>
            <a:spLocks noGrp="1"/>
          </p:cNvSpPr>
          <p:nvPr>
            <p:ph idx="1"/>
          </p:nvPr>
        </p:nvSpPr>
        <p:spPr>
          <a:xfrm>
            <a:off x="457200" y="1990725"/>
            <a:ext cx="8229600" cy="3842702"/>
          </a:xfrm>
        </p:spPr>
        <p:txBody>
          <a:bodyPr/>
          <a:lstStyle/>
          <a:p>
            <a:pPr marL="361950" indent="-361950">
              <a:buFont typeface="+mj-lt"/>
              <a:buAutoNum type="arabicPeriod"/>
            </a:pPr>
            <a:r>
              <a:rPr lang="nb-NO" sz="2400" dirty="0"/>
              <a:t>Sentralt mottaksanlegg - Rogaland </a:t>
            </a:r>
            <a:r>
              <a:rPr lang="nb-NO" sz="2400" dirty="0" err="1"/>
              <a:t>fk</a:t>
            </a:r>
            <a:r>
              <a:rPr lang="nb-NO" sz="2400" dirty="0"/>
              <a:t> (2017)</a:t>
            </a:r>
          </a:p>
          <a:p>
            <a:pPr marL="625475" lvl="1" indent="-177800">
              <a:spcBef>
                <a:spcPts val="0"/>
              </a:spcBef>
              <a:buFont typeface="Arial" panose="020B0604020202020204" pitchFamily="34" charset="0"/>
              <a:buChar char="•"/>
            </a:pPr>
            <a:r>
              <a:rPr lang="nb-NO" sz="2000" dirty="0"/>
              <a:t>Få fram selskapsmodell (privat, </a:t>
            </a:r>
            <a:r>
              <a:rPr lang="nb-NO" sz="2000" dirty="0" err="1"/>
              <a:t>offentleg</a:t>
            </a:r>
            <a:r>
              <a:rPr lang="nb-NO" sz="2000" dirty="0"/>
              <a:t>, eller OPS) for etablering av mottaksanlegg.</a:t>
            </a:r>
          </a:p>
          <a:p>
            <a:pPr marL="361950" indent="-361950">
              <a:buFont typeface="+mj-lt"/>
              <a:buAutoNum type="arabicPeriod"/>
            </a:pPr>
            <a:r>
              <a:rPr lang="nb-NO" sz="2400" dirty="0" smtClean="0"/>
              <a:t>Redusert </a:t>
            </a:r>
            <a:r>
              <a:rPr lang="nb-NO" sz="2400" dirty="0" smtClean="0"/>
              <a:t>klimautslipp fra massetransport - Rogaland </a:t>
            </a:r>
            <a:r>
              <a:rPr lang="nb-NO" sz="2400" dirty="0" err="1" smtClean="0"/>
              <a:t>fk</a:t>
            </a:r>
            <a:r>
              <a:rPr lang="nb-NO" sz="2400" dirty="0" smtClean="0"/>
              <a:t> (2017)</a:t>
            </a:r>
          </a:p>
          <a:p>
            <a:pPr marL="625475" lvl="1" indent="-177800">
              <a:spcBef>
                <a:spcPts val="0"/>
              </a:spcBef>
              <a:buFont typeface="Arial" panose="020B0604020202020204" pitchFamily="34" charset="0"/>
              <a:buChar char="•"/>
            </a:pPr>
            <a:r>
              <a:rPr lang="nb-NO" sz="2000" dirty="0" smtClean="0"/>
              <a:t>Utvikling og innføring av elektronisk system for kjørelengder, transportsporing, </a:t>
            </a:r>
            <a:r>
              <a:rPr lang="nb-NO" sz="2000" dirty="0" smtClean="0"/>
              <a:t>…</a:t>
            </a:r>
            <a:endParaRPr lang="nb-NO" sz="2000" dirty="0" smtClean="0"/>
          </a:p>
        </p:txBody>
      </p:sp>
      <p:sp>
        <p:nvSpPr>
          <p:cNvPr id="4" name="Rektangel 3"/>
          <p:cNvSpPr/>
          <p:nvPr/>
        </p:nvSpPr>
        <p:spPr>
          <a:xfrm>
            <a:off x="614362" y="5647241"/>
            <a:ext cx="7915275" cy="276999"/>
          </a:xfrm>
          <a:prstGeom prst="rect">
            <a:avLst/>
          </a:prstGeom>
        </p:spPr>
        <p:txBody>
          <a:bodyPr wrap="square">
            <a:spAutoFit/>
          </a:bodyPr>
          <a:lstStyle/>
          <a:p>
            <a:r>
              <a:rPr lang="nn-NO" sz="1200" dirty="0" smtClean="0"/>
              <a:t>Klimasats: </a:t>
            </a:r>
            <a:r>
              <a:rPr lang="nn-NO" sz="1200" dirty="0" smtClean="0">
                <a:hlinkClick r:id="rId2"/>
              </a:rPr>
              <a:t>http</a:t>
            </a:r>
            <a:r>
              <a:rPr lang="nn-NO" sz="1200" dirty="0">
                <a:hlinkClick r:id="rId2"/>
              </a:rPr>
              <a:t>://www.miljokommune.no/Temaoversikt/Klima/Klimasats---stotte-til-klimasatsing-i-kommunene</a:t>
            </a:r>
            <a:r>
              <a:rPr lang="nn-NO" sz="1200" dirty="0" smtClean="0">
                <a:hlinkClick r:id="rId2"/>
              </a:rPr>
              <a:t>/</a:t>
            </a:r>
            <a:r>
              <a:rPr lang="nn-NO" sz="1200" dirty="0" smtClean="0"/>
              <a:t>  </a:t>
            </a:r>
            <a:endParaRPr lang="nn-NO" sz="1200" dirty="0"/>
          </a:p>
        </p:txBody>
      </p:sp>
      <p:pic>
        <p:nvPicPr>
          <p:cNvPr id="6" name="Bilde 5"/>
          <p:cNvPicPr>
            <a:picLocks noChangeAspect="1"/>
          </p:cNvPicPr>
          <p:nvPr/>
        </p:nvPicPr>
        <p:blipFill>
          <a:blip r:embed="rId3"/>
          <a:stretch>
            <a:fillRect/>
          </a:stretch>
        </p:blipFill>
        <p:spPr>
          <a:xfrm>
            <a:off x="457200" y="1150874"/>
            <a:ext cx="7004911" cy="518205"/>
          </a:xfrm>
          <a:prstGeom prst="rect">
            <a:avLst/>
          </a:prstGeom>
        </p:spPr>
      </p:pic>
    </p:spTree>
    <p:extLst>
      <p:ext uri="{BB962C8B-B14F-4D97-AF65-F5344CB8AC3E}">
        <p14:creationId xmlns:p14="http://schemas.microsoft.com/office/powerpoint/2010/main" val="2603792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600" dirty="0" smtClean="0"/>
              <a:t>Kommunal </a:t>
            </a:r>
            <a:r>
              <a:rPr lang="nb-NO" sz="3600" dirty="0" err="1" smtClean="0"/>
              <a:t>rettleiar</a:t>
            </a:r>
            <a:r>
              <a:rPr lang="nb-NO" sz="3600" dirty="0" smtClean="0"/>
              <a:t> - masseforvaltning</a:t>
            </a:r>
            <a:endParaRPr lang="nn-NO" sz="3600" dirty="0"/>
          </a:p>
        </p:txBody>
      </p:sp>
      <p:pic>
        <p:nvPicPr>
          <p:cNvPr id="4" name="Bilde 3"/>
          <p:cNvPicPr>
            <a:picLocks noChangeAspect="1"/>
          </p:cNvPicPr>
          <p:nvPr/>
        </p:nvPicPr>
        <p:blipFill>
          <a:blip r:embed="rId2"/>
          <a:stretch>
            <a:fillRect/>
          </a:stretch>
        </p:blipFill>
        <p:spPr>
          <a:xfrm>
            <a:off x="565077" y="1394032"/>
            <a:ext cx="3880045" cy="1933563"/>
          </a:xfrm>
          <a:prstGeom prst="rect">
            <a:avLst/>
          </a:prstGeom>
          <a:ln>
            <a:solidFill>
              <a:schemeClr val="bg1">
                <a:lumMod val="85000"/>
              </a:schemeClr>
            </a:solidFill>
          </a:ln>
        </p:spPr>
      </p:pic>
      <p:sp>
        <p:nvSpPr>
          <p:cNvPr id="5" name="TekstSylinder 4"/>
          <p:cNvSpPr txBox="1"/>
          <p:nvPr/>
        </p:nvSpPr>
        <p:spPr>
          <a:xfrm>
            <a:off x="4705565" y="1378054"/>
            <a:ext cx="3611365" cy="3170099"/>
          </a:xfrm>
          <a:prstGeom prst="rect">
            <a:avLst/>
          </a:prstGeom>
          <a:noFill/>
        </p:spPr>
        <p:txBody>
          <a:bodyPr wrap="square" rtlCol="0">
            <a:spAutoFit/>
          </a:bodyPr>
          <a:lstStyle/>
          <a:p>
            <a:r>
              <a:rPr lang="nb-NO" sz="2000" dirty="0"/>
              <a:t>F</a:t>
            </a:r>
            <a:r>
              <a:rPr lang="nb-NO" sz="2000" dirty="0" smtClean="0"/>
              <a:t>elles </a:t>
            </a:r>
            <a:r>
              <a:rPr lang="nb-NO" sz="2000" dirty="0"/>
              <a:t>veileder for Follo-kommunene i saker som gjelder mottak av overskuddsmasser. </a:t>
            </a:r>
            <a:r>
              <a:rPr lang="nb-NO" sz="2000" dirty="0" smtClean="0"/>
              <a:t>Til </a:t>
            </a:r>
            <a:r>
              <a:rPr lang="nb-NO" sz="2000" dirty="0"/>
              <a:t>hjelp ved saksbehandling av søknader om mottak av rene, naturlige masser, samt for vurdering av deponisaker og terrenginngrep/oppfyllinger der rent inert </a:t>
            </a:r>
            <a:r>
              <a:rPr lang="nb-NO" sz="2000" dirty="0" err="1"/>
              <a:t>byggavfall</a:t>
            </a:r>
            <a:r>
              <a:rPr lang="nb-NO" sz="2000" dirty="0"/>
              <a:t> tillates brukt.</a:t>
            </a:r>
            <a:endParaRPr lang="nn-NO" sz="2000" dirty="0"/>
          </a:p>
        </p:txBody>
      </p:sp>
      <p:pic>
        <p:nvPicPr>
          <p:cNvPr id="6" name="Bilde 5"/>
          <p:cNvPicPr>
            <a:picLocks noChangeAspect="1"/>
          </p:cNvPicPr>
          <p:nvPr/>
        </p:nvPicPr>
        <p:blipFill>
          <a:blip r:embed="rId3"/>
          <a:stretch>
            <a:fillRect/>
          </a:stretch>
        </p:blipFill>
        <p:spPr>
          <a:xfrm>
            <a:off x="457200" y="3623077"/>
            <a:ext cx="4029634" cy="3040950"/>
          </a:xfrm>
          <a:prstGeom prst="rect">
            <a:avLst/>
          </a:prstGeom>
          <a:ln>
            <a:solidFill>
              <a:schemeClr val="bg1">
                <a:lumMod val="85000"/>
              </a:schemeClr>
            </a:solidFill>
          </a:ln>
        </p:spPr>
      </p:pic>
      <p:sp>
        <p:nvSpPr>
          <p:cNvPr id="7" name="TekstSylinder 6"/>
          <p:cNvSpPr txBox="1"/>
          <p:nvPr/>
        </p:nvSpPr>
        <p:spPr>
          <a:xfrm>
            <a:off x="4705565" y="4827657"/>
            <a:ext cx="3623868" cy="1200329"/>
          </a:xfrm>
          <a:prstGeom prst="rect">
            <a:avLst/>
          </a:prstGeom>
          <a:solidFill>
            <a:srgbClr val="FFFF99"/>
          </a:solidFill>
          <a:ln>
            <a:solidFill>
              <a:schemeClr val="bg1">
                <a:lumMod val="65000"/>
              </a:schemeClr>
            </a:solidFill>
          </a:ln>
        </p:spPr>
        <p:txBody>
          <a:bodyPr wrap="square" rtlCol="0">
            <a:spAutoFit/>
          </a:bodyPr>
          <a:lstStyle/>
          <a:p>
            <a:r>
              <a:rPr lang="nb-NO" dirty="0"/>
              <a:t>Veilederen </a:t>
            </a:r>
            <a:r>
              <a:rPr lang="nb-NO" dirty="0" smtClean="0"/>
              <a:t>tar </a:t>
            </a:r>
            <a:r>
              <a:rPr lang="nb-NO" dirty="0"/>
              <a:t>utgangspunkt i Regional plan for masseforvaltning i Akershus og legger definisjoner og føringer i denne planen til grunn.</a:t>
            </a:r>
            <a:endParaRPr lang="nn-NO" dirty="0"/>
          </a:p>
        </p:txBody>
      </p:sp>
    </p:spTree>
    <p:extLst>
      <p:ext uri="{BB962C8B-B14F-4D97-AF65-F5344CB8AC3E}">
        <p14:creationId xmlns:p14="http://schemas.microsoft.com/office/powerpoint/2010/main" val="15504961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2"/>
          <a:stretch>
            <a:fillRect/>
          </a:stretch>
        </p:blipFill>
        <p:spPr>
          <a:xfrm>
            <a:off x="357097" y="195208"/>
            <a:ext cx="3896404" cy="6434090"/>
          </a:xfrm>
          <a:prstGeom prst="rect">
            <a:avLst/>
          </a:prstGeom>
        </p:spPr>
      </p:pic>
      <p:sp>
        <p:nvSpPr>
          <p:cNvPr id="4" name="TekstSylinder 3"/>
          <p:cNvSpPr txBox="1"/>
          <p:nvPr/>
        </p:nvSpPr>
        <p:spPr>
          <a:xfrm>
            <a:off x="4911047" y="1551398"/>
            <a:ext cx="3657600" cy="1692771"/>
          </a:xfrm>
          <a:prstGeom prst="rect">
            <a:avLst/>
          </a:prstGeom>
          <a:noFill/>
        </p:spPr>
        <p:txBody>
          <a:bodyPr wrap="square" rtlCol="0">
            <a:spAutoFit/>
          </a:bodyPr>
          <a:lstStyle/>
          <a:p>
            <a:r>
              <a:rPr lang="nn-NO" sz="1200" dirty="0">
                <a:hlinkClick r:id="rId3"/>
              </a:rPr>
              <a:t>https://www.fylkesmannen.no/Vestfold/Miljo-og-klima/Nyheter/Massehandtering</a:t>
            </a:r>
            <a:r>
              <a:rPr lang="nn-NO" sz="1200" dirty="0" smtClean="0">
                <a:hlinkClick r:id="rId3"/>
              </a:rPr>
              <a:t>/</a:t>
            </a:r>
            <a:r>
              <a:rPr lang="nn-NO" sz="1200" dirty="0" smtClean="0"/>
              <a:t> </a:t>
            </a:r>
          </a:p>
          <a:p>
            <a:endParaRPr lang="nb-NO" sz="1200" dirty="0"/>
          </a:p>
          <a:p>
            <a:endParaRPr lang="nb-NO" sz="1200" dirty="0" smtClean="0"/>
          </a:p>
          <a:p>
            <a:r>
              <a:rPr lang="nb-NO" sz="2000" dirty="0" smtClean="0">
                <a:hlinkClick r:id="rId4"/>
              </a:rPr>
              <a:t>Last ned sjekklista her:</a:t>
            </a:r>
            <a:endParaRPr lang="nb-NO" sz="2000" dirty="0" smtClean="0"/>
          </a:p>
          <a:p>
            <a:r>
              <a:rPr lang="nn-NO" sz="900" dirty="0">
                <a:hlinkClick r:id="rId4"/>
              </a:rPr>
              <a:t>https://</a:t>
            </a:r>
            <a:r>
              <a:rPr lang="nn-NO" sz="900" dirty="0" smtClean="0">
                <a:hlinkClick r:id="rId4"/>
              </a:rPr>
              <a:t>www.fylkesmannen.no/globalassets/fm-vestfold/dokument-fmve/miljo-og-klima/forurensning/dokumenter/massehaantering/sjekkliste-massehaandtering-fylkesmannen-i-vestfold-nov-2017.pdf</a:t>
            </a:r>
            <a:r>
              <a:rPr lang="nn-NO" sz="900" dirty="0" smtClean="0"/>
              <a:t> </a:t>
            </a:r>
            <a:endParaRPr lang="nn-NO" sz="900" dirty="0"/>
          </a:p>
        </p:txBody>
      </p:sp>
      <p:sp>
        <p:nvSpPr>
          <p:cNvPr id="2" name="TekstSylinder 1"/>
          <p:cNvSpPr txBox="1"/>
          <p:nvPr/>
        </p:nvSpPr>
        <p:spPr>
          <a:xfrm>
            <a:off x="4650377" y="3657600"/>
            <a:ext cx="3526971" cy="1938992"/>
          </a:xfrm>
          <a:prstGeom prst="rect">
            <a:avLst/>
          </a:prstGeom>
          <a:noFill/>
        </p:spPr>
        <p:txBody>
          <a:bodyPr wrap="square" rtlCol="0">
            <a:spAutoFit/>
          </a:bodyPr>
          <a:lstStyle/>
          <a:p>
            <a:r>
              <a:rPr lang="nb-NO" sz="2400" dirty="0" smtClean="0"/>
              <a:t>Omhandler reine, naturlege </a:t>
            </a:r>
            <a:r>
              <a:rPr lang="nb-NO" sz="2400" dirty="0" err="1" smtClean="0"/>
              <a:t>massar</a:t>
            </a:r>
            <a:r>
              <a:rPr lang="nb-NO" sz="2400" dirty="0" smtClean="0"/>
              <a:t>: </a:t>
            </a:r>
          </a:p>
          <a:p>
            <a:r>
              <a:rPr lang="nb-NO" sz="2400" dirty="0" smtClean="0"/>
              <a:t>Mineralske </a:t>
            </a:r>
            <a:r>
              <a:rPr lang="nb-NO" sz="2400" dirty="0"/>
              <a:t>jord- og </a:t>
            </a:r>
            <a:r>
              <a:rPr lang="nb-NO" sz="2400" dirty="0" err="1" smtClean="0"/>
              <a:t>lausmassar</a:t>
            </a:r>
            <a:r>
              <a:rPr lang="nb-NO" sz="2400" dirty="0" smtClean="0"/>
              <a:t> </a:t>
            </a:r>
            <a:r>
              <a:rPr lang="nb-NO" sz="2400" dirty="0"/>
              <a:t>som leire, sand grus </a:t>
            </a:r>
            <a:r>
              <a:rPr lang="nb-NO" sz="2400" dirty="0" smtClean="0"/>
              <a:t>og stein.</a:t>
            </a:r>
            <a:endParaRPr lang="nn-NO" sz="2400" dirty="0"/>
          </a:p>
        </p:txBody>
      </p:sp>
    </p:spTree>
    <p:extLst>
      <p:ext uri="{BB962C8B-B14F-4D97-AF65-F5344CB8AC3E}">
        <p14:creationId xmlns:p14="http://schemas.microsoft.com/office/powerpoint/2010/main" val="385107720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2"/>
          <a:stretch>
            <a:fillRect/>
          </a:stretch>
        </p:blipFill>
        <p:spPr>
          <a:xfrm>
            <a:off x="485775" y="1255825"/>
            <a:ext cx="4845339" cy="4838074"/>
          </a:xfrm>
          <a:prstGeom prst="rect">
            <a:avLst/>
          </a:prstGeom>
          <a:ln>
            <a:solidFill>
              <a:schemeClr val="bg1">
                <a:lumMod val="65000"/>
              </a:schemeClr>
            </a:solidFill>
          </a:ln>
        </p:spPr>
      </p:pic>
      <p:sp>
        <p:nvSpPr>
          <p:cNvPr id="4" name="TekstSylinder 3"/>
          <p:cNvSpPr txBox="1"/>
          <p:nvPr/>
        </p:nvSpPr>
        <p:spPr>
          <a:xfrm>
            <a:off x="3457312" y="5526040"/>
            <a:ext cx="4749428" cy="461665"/>
          </a:xfrm>
          <a:prstGeom prst="rect">
            <a:avLst/>
          </a:prstGeom>
          <a:solidFill>
            <a:schemeClr val="bg1"/>
          </a:solidFill>
        </p:spPr>
        <p:txBody>
          <a:bodyPr wrap="square" rtlCol="0">
            <a:spAutoFit/>
          </a:bodyPr>
          <a:lstStyle/>
          <a:p>
            <a:r>
              <a:rPr lang="nn-NO" sz="1200" dirty="0">
                <a:hlinkClick r:id="rId3"/>
              </a:rPr>
              <a:t>https://</a:t>
            </a:r>
            <a:r>
              <a:rPr lang="nn-NO" sz="1200" dirty="0" smtClean="0">
                <a:hlinkClick r:id="rId3"/>
              </a:rPr>
              <a:t>brage.bibsys.no/xmlui/bitstream/handle/11250/2493497/Jordforsk%2brapport-2001-57.pdf?sequence=1&amp;isAllowed=y</a:t>
            </a:r>
            <a:r>
              <a:rPr lang="nn-NO" sz="1200" dirty="0" smtClean="0"/>
              <a:t> </a:t>
            </a:r>
            <a:endParaRPr lang="nn-NO" sz="1200" dirty="0"/>
          </a:p>
        </p:txBody>
      </p:sp>
    </p:spTree>
    <p:extLst>
      <p:ext uri="{BB962C8B-B14F-4D97-AF65-F5344CB8AC3E}">
        <p14:creationId xmlns:p14="http://schemas.microsoft.com/office/powerpoint/2010/main" val="5122847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600" dirty="0" smtClean="0"/>
              <a:t>Pukk- </a:t>
            </a:r>
            <a:r>
              <a:rPr lang="nb-NO" sz="3600" dirty="0" smtClean="0"/>
              <a:t>og </a:t>
            </a:r>
            <a:r>
              <a:rPr lang="nb-NO" sz="3600" dirty="0" err="1" smtClean="0"/>
              <a:t>grusførekomstar</a:t>
            </a:r>
            <a:r>
              <a:rPr lang="nb-NO" sz="3600" dirty="0" smtClean="0"/>
              <a:t> Hordaland</a:t>
            </a:r>
            <a:endParaRPr lang="nn-NO" sz="2400" dirty="0"/>
          </a:p>
        </p:txBody>
      </p:sp>
      <p:pic>
        <p:nvPicPr>
          <p:cNvPr id="6" name="Bilde 5"/>
          <p:cNvPicPr>
            <a:picLocks noChangeAspect="1"/>
          </p:cNvPicPr>
          <p:nvPr/>
        </p:nvPicPr>
        <p:blipFill>
          <a:blip r:embed="rId2"/>
          <a:stretch>
            <a:fillRect/>
          </a:stretch>
        </p:blipFill>
        <p:spPr>
          <a:xfrm>
            <a:off x="647699" y="1170857"/>
            <a:ext cx="6145561" cy="4958877"/>
          </a:xfrm>
          <a:prstGeom prst="rect">
            <a:avLst/>
          </a:prstGeom>
        </p:spPr>
      </p:pic>
      <p:sp>
        <p:nvSpPr>
          <p:cNvPr id="7" name="Rektangel 6"/>
          <p:cNvSpPr/>
          <p:nvPr/>
        </p:nvSpPr>
        <p:spPr>
          <a:xfrm>
            <a:off x="6617940" y="1170857"/>
            <a:ext cx="2068860" cy="1754326"/>
          </a:xfrm>
          <a:prstGeom prst="rect">
            <a:avLst/>
          </a:prstGeom>
        </p:spPr>
        <p:txBody>
          <a:bodyPr wrap="square">
            <a:spAutoFit/>
          </a:bodyPr>
          <a:lstStyle/>
          <a:p>
            <a:pPr algn="ctr"/>
            <a:r>
              <a:rPr lang="nn-NO" dirty="0" smtClean="0"/>
              <a:t>Kjelde:</a:t>
            </a:r>
          </a:p>
          <a:p>
            <a:pPr algn="ctr"/>
            <a:r>
              <a:rPr lang="nn-NO" dirty="0" smtClean="0"/>
              <a:t>Ressursregnskap </a:t>
            </a:r>
            <a:r>
              <a:rPr lang="nn-NO" dirty="0"/>
              <a:t>for grus og pukk i Hordaland </a:t>
            </a:r>
            <a:r>
              <a:rPr lang="nn-NO" dirty="0" smtClean="0"/>
              <a:t>2013. </a:t>
            </a:r>
            <a:endParaRPr lang="nn-NO" dirty="0"/>
          </a:p>
          <a:p>
            <a:pPr algn="ctr"/>
            <a:r>
              <a:rPr lang="nn-NO" dirty="0" smtClean="0"/>
              <a:t>NGU </a:t>
            </a:r>
            <a:r>
              <a:rPr lang="nn-NO" dirty="0"/>
              <a:t>Rapport </a:t>
            </a:r>
            <a:r>
              <a:rPr lang="nn-NO" dirty="0" smtClean="0"/>
              <a:t>2014.048.</a:t>
            </a:r>
            <a:endParaRPr lang="nn-NO" dirty="0"/>
          </a:p>
        </p:txBody>
      </p:sp>
    </p:spTree>
    <p:extLst>
      <p:ext uri="{BB962C8B-B14F-4D97-AF65-F5344CB8AC3E}">
        <p14:creationId xmlns:p14="http://schemas.microsoft.com/office/powerpoint/2010/main" val="393555311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200" dirty="0" err="1" smtClean="0"/>
              <a:t>Materialstraumar</a:t>
            </a:r>
            <a:r>
              <a:rPr lang="nb-NO" sz="3200" dirty="0" smtClean="0"/>
              <a:t> for pukk i Hordaland i 2013 </a:t>
            </a:r>
            <a:r>
              <a:rPr lang="nb-NO" sz="2400" dirty="0" smtClean="0"/>
              <a:t>(eksport til utlandet er utelatt)</a:t>
            </a:r>
            <a:endParaRPr lang="nn-NO" sz="2400" dirty="0"/>
          </a:p>
        </p:txBody>
      </p:sp>
      <p:pic>
        <p:nvPicPr>
          <p:cNvPr id="3" name="Bilde 2"/>
          <p:cNvPicPr>
            <a:picLocks noChangeAspect="1"/>
          </p:cNvPicPr>
          <p:nvPr/>
        </p:nvPicPr>
        <p:blipFill>
          <a:blip r:embed="rId2"/>
          <a:stretch>
            <a:fillRect/>
          </a:stretch>
        </p:blipFill>
        <p:spPr>
          <a:xfrm>
            <a:off x="457200" y="1223728"/>
            <a:ext cx="5609130" cy="4953170"/>
          </a:xfrm>
          <a:prstGeom prst="rect">
            <a:avLst/>
          </a:prstGeom>
        </p:spPr>
      </p:pic>
      <p:sp>
        <p:nvSpPr>
          <p:cNvPr id="4" name="Rektangel 3"/>
          <p:cNvSpPr/>
          <p:nvPr/>
        </p:nvSpPr>
        <p:spPr>
          <a:xfrm>
            <a:off x="6420897" y="1170856"/>
            <a:ext cx="2265903" cy="1938992"/>
          </a:xfrm>
          <a:prstGeom prst="rect">
            <a:avLst/>
          </a:prstGeom>
        </p:spPr>
        <p:txBody>
          <a:bodyPr wrap="square">
            <a:spAutoFit/>
          </a:bodyPr>
          <a:lstStyle/>
          <a:p>
            <a:r>
              <a:rPr lang="nn-NO" sz="2000" dirty="0" smtClean="0"/>
              <a:t>Kjelde:</a:t>
            </a:r>
          </a:p>
          <a:p>
            <a:r>
              <a:rPr lang="nn-NO" sz="2000" dirty="0" smtClean="0"/>
              <a:t>Ressursregnskap </a:t>
            </a:r>
            <a:r>
              <a:rPr lang="nn-NO" sz="2000" dirty="0"/>
              <a:t>for grus og pukk i Hordaland </a:t>
            </a:r>
            <a:r>
              <a:rPr lang="nn-NO" sz="2000" dirty="0" smtClean="0"/>
              <a:t>2013. </a:t>
            </a:r>
            <a:endParaRPr lang="nn-NO" sz="2000" dirty="0"/>
          </a:p>
          <a:p>
            <a:r>
              <a:rPr lang="nn-NO" sz="2000" dirty="0" smtClean="0"/>
              <a:t>NGU </a:t>
            </a:r>
            <a:r>
              <a:rPr lang="nn-NO" sz="2000" dirty="0"/>
              <a:t>Rapport </a:t>
            </a:r>
            <a:r>
              <a:rPr lang="nn-NO" sz="2000" dirty="0" smtClean="0"/>
              <a:t>2014.048.</a:t>
            </a:r>
            <a:endParaRPr lang="nn-NO" sz="2000" dirty="0"/>
          </a:p>
        </p:txBody>
      </p:sp>
    </p:spTree>
    <p:extLst>
      <p:ext uri="{BB962C8B-B14F-4D97-AF65-F5344CB8AC3E}">
        <p14:creationId xmlns:p14="http://schemas.microsoft.com/office/powerpoint/2010/main" val="16316174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600" dirty="0" err="1" smtClean="0"/>
              <a:t>Lokalitetar</a:t>
            </a:r>
            <a:r>
              <a:rPr lang="nb-NO" sz="3600" dirty="0" smtClean="0"/>
              <a:t> for masseuttak og bearbeiding </a:t>
            </a:r>
            <a:br>
              <a:rPr lang="nb-NO" sz="3600" dirty="0" smtClean="0"/>
            </a:br>
            <a:r>
              <a:rPr lang="nb-NO" sz="2400" dirty="0" smtClean="0"/>
              <a:t>Ta utgangspunkt i NGU ressurskart med verdivurdering</a:t>
            </a:r>
            <a:endParaRPr lang="nn-NO" sz="2400" dirty="0"/>
          </a:p>
        </p:txBody>
      </p:sp>
      <p:pic>
        <p:nvPicPr>
          <p:cNvPr id="3" name="Bilde 2"/>
          <p:cNvPicPr>
            <a:picLocks noChangeAspect="1"/>
          </p:cNvPicPr>
          <p:nvPr/>
        </p:nvPicPr>
        <p:blipFill>
          <a:blip r:embed="rId2"/>
          <a:stretch>
            <a:fillRect/>
          </a:stretch>
        </p:blipFill>
        <p:spPr>
          <a:xfrm>
            <a:off x="457200" y="1241562"/>
            <a:ext cx="6590347" cy="5425910"/>
          </a:xfrm>
          <a:prstGeom prst="rect">
            <a:avLst/>
          </a:prstGeom>
        </p:spPr>
      </p:pic>
      <p:sp>
        <p:nvSpPr>
          <p:cNvPr id="4" name="Rektangel 3"/>
          <p:cNvSpPr/>
          <p:nvPr/>
        </p:nvSpPr>
        <p:spPr>
          <a:xfrm>
            <a:off x="3077525" y="1241562"/>
            <a:ext cx="3893630" cy="400110"/>
          </a:xfrm>
          <a:prstGeom prst="rect">
            <a:avLst/>
          </a:prstGeom>
          <a:solidFill>
            <a:schemeClr val="bg1">
              <a:alpha val="82000"/>
            </a:schemeClr>
          </a:solidFill>
        </p:spPr>
        <p:txBody>
          <a:bodyPr wrap="none">
            <a:spAutoFit/>
          </a:bodyPr>
          <a:lstStyle/>
          <a:p>
            <a:r>
              <a:rPr lang="nn-NO" sz="2000" dirty="0">
                <a:hlinkClick r:id="rId3"/>
              </a:rPr>
              <a:t>http://geo.ngu.no/kart/grus_pukk</a:t>
            </a:r>
            <a:r>
              <a:rPr lang="nn-NO" sz="2000" dirty="0" smtClean="0">
                <a:hlinkClick r:id="rId3"/>
              </a:rPr>
              <a:t>/</a:t>
            </a:r>
            <a:r>
              <a:rPr lang="nn-NO" sz="2000" dirty="0" smtClean="0"/>
              <a:t> </a:t>
            </a:r>
            <a:endParaRPr lang="nn-NO" sz="2000" dirty="0"/>
          </a:p>
        </p:txBody>
      </p:sp>
      <p:pic>
        <p:nvPicPr>
          <p:cNvPr id="5" name="Bilde 4"/>
          <p:cNvPicPr>
            <a:picLocks noChangeAspect="1"/>
          </p:cNvPicPr>
          <p:nvPr/>
        </p:nvPicPr>
        <p:blipFill>
          <a:blip r:embed="rId4"/>
          <a:stretch>
            <a:fillRect/>
          </a:stretch>
        </p:blipFill>
        <p:spPr>
          <a:xfrm>
            <a:off x="6117022" y="1761747"/>
            <a:ext cx="1504826" cy="4872383"/>
          </a:xfrm>
          <a:prstGeom prst="rect">
            <a:avLst/>
          </a:prstGeom>
        </p:spPr>
      </p:pic>
    </p:spTree>
    <p:extLst>
      <p:ext uri="{BB962C8B-B14F-4D97-AF65-F5344CB8AC3E}">
        <p14:creationId xmlns:p14="http://schemas.microsoft.com/office/powerpoint/2010/main" val="443512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600" dirty="0" err="1" smtClean="0"/>
              <a:t>Mogelege</a:t>
            </a:r>
            <a:r>
              <a:rPr lang="nb-NO" sz="3600" dirty="0" smtClean="0"/>
              <a:t> </a:t>
            </a:r>
            <a:r>
              <a:rPr lang="nb-NO" sz="3600" dirty="0" err="1" smtClean="0"/>
              <a:t>lokalitetar</a:t>
            </a:r>
            <a:r>
              <a:rPr lang="nb-NO" sz="3600" dirty="0" smtClean="0"/>
              <a:t> </a:t>
            </a:r>
            <a:r>
              <a:rPr lang="nb-NO" sz="3600" dirty="0" smtClean="0"/>
              <a:t>for </a:t>
            </a:r>
            <a:r>
              <a:rPr lang="nb-NO" sz="3600" dirty="0" err="1" smtClean="0"/>
              <a:t>massehandtering</a:t>
            </a:r>
            <a:r>
              <a:rPr lang="nb-NO" sz="3000" dirty="0" smtClean="0"/>
              <a:t> </a:t>
            </a:r>
            <a:r>
              <a:rPr lang="nb-NO" sz="3000" dirty="0" smtClean="0"/>
              <a:t>i Hordaland</a:t>
            </a:r>
            <a:endParaRPr lang="nn-NO" sz="3000" dirty="0"/>
          </a:p>
        </p:txBody>
      </p:sp>
      <p:grpSp>
        <p:nvGrpSpPr>
          <p:cNvPr id="11" name="Gruppe 10"/>
          <p:cNvGrpSpPr/>
          <p:nvPr/>
        </p:nvGrpSpPr>
        <p:grpSpPr>
          <a:xfrm>
            <a:off x="457200" y="1276140"/>
            <a:ext cx="3611545" cy="4778574"/>
            <a:chOff x="4708489" y="1276140"/>
            <a:chExt cx="3611545" cy="4778574"/>
          </a:xfrm>
        </p:grpSpPr>
        <p:pic>
          <p:nvPicPr>
            <p:cNvPr id="4" name="Bilde 3"/>
            <p:cNvPicPr>
              <a:picLocks noChangeAspect="1"/>
            </p:cNvPicPr>
            <p:nvPr/>
          </p:nvPicPr>
          <p:blipFill>
            <a:blip r:embed="rId2"/>
            <a:stretch>
              <a:fillRect/>
            </a:stretch>
          </p:blipFill>
          <p:spPr>
            <a:xfrm>
              <a:off x="4708489" y="1276140"/>
              <a:ext cx="3611545" cy="4778574"/>
            </a:xfrm>
            <a:prstGeom prst="rect">
              <a:avLst/>
            </a:prstGeom>
          </p:spPr>
        </p:pic>
        <p:sp>
          <p:nvSpPr>
            <p:cNvPr id="5" name="TekstSylinder 4"/>
            <p:cNvSpPr txBox="1"/>
            <p:nvPr/>
          </p:nvSpPr>
          <p:spPr>
            <a:xfrm>
              <a:off x="5305529" y="3151387"/>
              <a:ext cx="314510" cy="400110"/>
            </a:xfrm>
            <a:prstGeom prst="rect">
              <a:avLst/>
            </a:prstGeom>
            <a:noFill/>
          </p:spPr>
          <p:txBody>
            <a:bodyPr wrap="none" rtlCol="0">
              <a:spAutoFit/>
            </a:bodyPr>
            <a:lstStyle/>
            <a:p>
              <a:r>
                <a:rPr lang="nb-NO" sz="2000" dirty="0" smtClean="0">
                  <a:solidFill>
                    <a:srgbClr val="FF0000"/>
                  </a:solidFill>
                </a:rPr>
                <a:t>1</a:t>
              </a:r>
              <a:endParaRPr lang="nn-NO" sz="2000" dirty="0">
                <a:solidFill>
                  <a:srgbClr val="FF0000"/>
                </a:solidFill>
              </a:endParaRPr>
            </a:p>
          </p:txBody>
        </p:sp>
        <p:sp>
          <p:nvSpPr>
            <p:cNvPr id="6" name="TekstSylinder 5"/>
            <p:cNvSpPr txBox="1"/>
            <p:nvPr/>
          </p:nvSpPr>
          <p:spPr>
            <a:xfrm>
              <a:off x="7154425" y="2046068"/>
              <a:ext cx="314510" cy="400110"/>
            </a:xfrm>
            <a:prstGeom prst="rect">
              <a:avLst/>
            </a:prstGeom>
            <a:noFill/>
          </p:spPr>
          <p:txBody>
            <a:bodyPr wrap="none" rtlCol="0">
              <a:spAutoFit/>
            </a:bodyPr>
            <a:lstStyle/>
            <a:p>
              <a:r>
                <a:rPr lang="nb-NO" sz="2000" dirty="0" smtClean="0">
                  <a:solidFill>
                    <a:srgbClr val="FF0000"/>
                  </a:solidFill>
                </a:rPr>
                <a:t>2</a:t>
              </a:r>
              <a:endParaRPr lang="nn-NO" sz="2000" dirty="0">
                <a:solidFill>
                  <a:srgbClr val="FF0000"/>
                </a:solidFill>
              </a:endParaRPr>
            </a:p>
          </p:txBody>
        </p:sp>
        <p:sp>
          <p:nvSpPr>
            <p:cNvPr id="8" name="TekstSylinder 7"/>
            <p:cNvSpPr txBox="1"/>
            <p:nvPr/>
          </p:nvSpPr>
          <p:spPr>
            <a:xfrm>
              <a:off x="6742443" y="2670705"/>
              <a:ext cx="314510" cy="400110"/>
            </a:xfrm>
            <a:prstGeom prst="rect">
              <a:avLst/>
            </a:prstGeom>
            <a:noFill/>
          </p:spPr>
          <p:txBody>
            <a:bodyPr wrap="none" rtlCol="0">
              <a:spAutoFit/>
            </a:bodyPr>
            <a:lstStyle/>
            <a:p>
              <a:r>
                <a:rPr lang="nb-NO" sz="2000" dirty="0" smtClean="0">
                  <a:solidFill>
                    <a:srgbClr val="FF0000"/>
                  </a:solidFill>
                </a:rPr>
                <a:t>3</a:t>
              </a:r>
              <a:endParaRPr lang="nn-NO" sz="2000" dirty="0">
                <a:solidFill>
                  <a:srgbClr val="FF0000"/>
                </a:solidFill>
              </a:endParaRPr>
            </a:p>
          </p:txBody>
        </p:sp>
        <p:sp>
          <p:nvSpPr>
            <p:cNvPr id="9" name="TekstSylinder 8"/>
            <p:cNvSpPr txBox="1"/>
            <p:nvPr/>
          </p:nvSpPr>
          <p:spPr>
            <a:xfrm>
              <a:off x="5087576" y="4126870"/>
              <a:ext cx="314510" cy="400110"/>
            </a:xfrm>
            <a:prstGeom prst="rect">
              <a:avLst/>
            </a:prstGeom>
            <a:noFill/>
          </p:spPr>
          <p:txBody>
            <a:bodyPr wrap="none" rtlCol="0">
              <a:spAutoFit/>
            </a:bodyPr>
            <a:lstStyle/>
            <a:p>
              <a:r>
                <a:rPr lang="nb-NO" sz="2000" dirty="0" smtClean="0">
                  <a:solidFill>
                    <a:srgbClr val="FF0000"/>
                  </a:solidFill>
                </a:rPr>
                <a:t>4</a:t>
              </a:r>
              <a:endParaRPr lang="nn-NO" sz="2000" dirty="0">
                <a:solidFill>
                  <a:srgbClr val="FF0000"/>
                </a:solidFill>
              </a:endParaRPr>
            </a:p>
          </p:txBody>
        </p:sp>
      </p:grpSp>
      <p:sp>
        <p:nvSpPr>
          <p:cNvPr id="12" name="TekstSylinder 11"/>
          <p:cNvSpPr txBox="1"/>
          <p:nvPr/>
        </p:nvSpPr>
        <p:spPr>
          <a:xfrm>
            <a:off x="4250453" y="1488306"/>
            <a:ext cx="4320792" cy="2677656"/>
          </a:xfrm>
          <a:prstGeom prst="rect">
            <a:avLst/>
          </a:prstGeom>
          <a:noFill/>
        </p:spPr>
        <p:txBody>
          <a:bodyPr wrap="square" rtlCol="0">
            <a:spAutoFit/>
          </a:bodyPr>
          <a:lstStyle/>
          <a:p>
            <a:pPr marL="342900" indent="-342900">
              <a:buFont typeface="+mj-lt"/>
              <a:buAutoNum type="arabicPeriod"/>
            </a:pPr>
            <a:r>
              <a:rPr lang="nb-NO" sz="2400" dirty="0" err="1" smtClean="0"/>
              <a:t>NorStone</a:t>
            </a:r>
            <a:r>
              <a:rPr lang="nb-NO" sz="2400" dirty="0" smtClean="0"/>
              <a:t> </a:t>
            </a:r>
            <a:r>
              <a:rPr lang="nb-NO" sz="2400" dirty="0" smtClean="0"/>
              <a:t>Askøy?</a:t>
            </a:r>
            <a:endParaRPr lang="nb-NO" sz="2400" dirty="0" smtClean="0"/>
          </a:p>
          <a:p>
            <a:pPr marL="342900" indent="-342900">
              <a:buFont typeface="+mj-lt"/>
              <a:buAutoNum type="arabicPeriod"/>
            </a:pPr>
            <a:r>
              <a:rPr lang="nb-NO" sz="2400" dirty="0" smtClean="0"/>
              <a:t>Oster Pukk og </a:t>
            </a:r>
            <a:r>
              <a:rPr lang="nb-NO" sz="2400" dirty="0" smtClean="0"/>
              <a:t>Sand? </a:t>
            </a:r>
            <a:endParaRPr lang="nb-NO" sz="2400" dirty="0" smtClean="0"/>
          </a:p>
          <a:p>
            <a:pPr marL="342900" indent="-342900">
              <a:buFont typeface="+mj-lt"/>
              <a:buAutoNum type="arabicPeriod"/>
            </a:pPr>
            <a:r>
              <a:rPr lang="nb-NO" sz="2400" dirty="0" err="1" smtClean="0"/>
              <a:t>Eidsnes</a:t>
            </a:r>
            <a:r>
              <a:rPr lang="nb-NO" sz="2400" dirty="0" smtClean="0"/>
              <a:t>  (tømmerkai</a:t>
            </a:r>
            <a:r>
              <a:rPr lang="nb-NO" sz="2400" dirty="0" smtClean="0"/>
              <a:t>)?</a:t>
            </a:r>
            <a:endParaRPr lang="nb-NO" sz="2400" dirty="0" smtClean="0"/>
          </a:p>
          <a:p>
            <a:pPr marL="342900" indent="-342900">
              <a:buFont typeface="+mj-lt"/>
              <a:buAutoNum type="arabicPeriod"/>
            </a:pPr>
            <a:r>
              <a:rPr lang="nb-NO" sz="2400" dirty="0" smtClean="0"/>
              <a:t>Eide pukkverk (Franzefoss pukk AS/Eide </a:t>
            </a:r>
            <a:r>
              <a:rPr lang="nb-NO" sz="2400" dirty="0" smtClean="0"/>
              <a:t>Industriområde?</a:t>
            </a:r>
          </a:p>
          <a:p>
            <a:pPr marL="342900" indent="-342900">
              <a:buFont typeface="+mj-lt"/>
              <a:buAutoNum type="arabicPeriod"/>
            </a:pPr>
            <a:r>
              <a:rPr lang="nb-NO" sz="2400" dirty="0" smtClean="0"/>
              <a:t>…</a:t>
            </a:r>
          </a:p>
          <a:p>
            <a:pPr marL="342900" indent="-342900">
              <a:buFont typeface="+mj-lt"/>
              <a:buAutoNum type="arabicPeriod"/>
            </a:pPr>
            <a:r>
              <a:rPr lang="nb-NO" sz="2400" dirty="0" smtClean="0"/>
              <a:t>…</a:t>
            </a:r>
            <a:endParaRPr lang="nn-NO" sz="2400" dirty="0"/>
          </a:p>
        </p:txBody>
      </p:sp>
    </p:spTree>
    <p:extLst>
      <p:ext uri="{BB962C8B-B14F-4D97-AF65-F5344CB8AC3E}">
        <p14:creationId xmlns:p14="http://schemas.microsoft.com/office/powerpoint/2010/main" val="2343835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tel 1"/>
          <p:cNvSpPr>
            <a:spLocks noGrp="1"/>
          </p:cNvSpPr>
          <p:nvPr>
            <p:ph type="title"/>
          </p:nvPr>
        </p:nvSpPr>
        <p:spPr/>
        <p:txBody>
          <a:bodyPr/>
          <a:lstStyle/>
          <a:p>
            <a:r>
              <a:rPr lang="nb-NO" altLang="nb-NO" sz="3200" dirty="0" err="1" smtClean="0"/>
              <a:t>Oppgåver</a:t>
            </a:r>
            <a:r>
              <a:rPr lang="nb-NO" altLang="nb-NO" sz="3200" dirty="0" smtClean="0"/>
              <a:t> - regional og lokal planlegging</a:t>
            </a:r>
          </a:p>
        </p:txBody>
      </p:sp>
      <p:sp>
        <p:nvSpPr>
          <p:cNvPr id="11267" name="Plassholder for innhold 2"/>
          <p:cNvSpPr>
            <a:spLocks noGrp="1"/>
          </p:cNvSpPr>
          <p:nvPr>
            <p:ph idx="1"/>
          </p:nvPr>
        </p:nvSpPr>
        <p:spPr/>
        <p:txBody>
          <a:bodyPr/>
          <a:lstStyle/>
          <a:p>
            <a:r>
              <a:rPr lang="nb-NO" altLang="nb-NO" sz="2000" dirty="0" err="1" smtClean="0"/>
              <a:t>Pbl</a:t>
            </a:r>
            <a:r>
              <a:rPr lang="nb-NO" altLang="nb-NO" sz="2000" dirty="0"/>
              <a:t> § 11-7 </a:t>
            </a:r>
            <a:r>
              <a:rPr lang="nb-NO" altLang="nb-NO" sz="2000" dirty="0" smtClean="0"/>
              <a:t>(Arealformål </a:t>
            </a:r>
            <a:r>
              <a:rPr lang="nb-NO" altLang="nb-NO" sz="2000" dirty="0"/>
              <a:t>i </a:t>
            </a:r>
            <a:r>
              <a:rPr lang="nb-NO" altLang="nb-NO" sz="2000" dirty="0" err="1" smtClean="0"/>
              <a:t>kpa</a:t>
            </a:r>
            <a:r>
              <a:rPr lang="nb-NO" altLang="nb-NO" sz="2000" dirty="0" smtClean="0"/>
              <a:t>): </a:t>
            </a:r>
          </a:p>
          <a:p>
            <a:pPr lvl="1">
              <a:spcBef>
                <a:spcPts val="300"/>
              </a:spcBef>
            </a:pPr>
            <a:r>
              <a:rPr lang="nb-NO" altLang="nb-NO" sz="2000" dirty="0" smtClean="0">
                <a:solidFill>
                  <a:srgbClr val="0033CC"/>
                </a:solidFill>
              </a:rPr>
              <a:t>Skal </a:t>
            </a:r>
            <a:r>
              <a:rPr lang="nb-NO" altLang="nb-NO" sz="2000" dirty="0">
                <a:solidFill>
                  <a:srgbClr val="0033CC"/>
                </a:solidFill>
              </a:rPr>
              <a:t>i nødvendig utstrekning vise </a:t>
            </a:r>
            <a:r>
              <a:rPr lang="nb-NO" altLang="nb-NO" sz="2000" dirty="0" smtClean="0">
                <a:solidFill>
                  <a:srgbClr val="0033CC"/>
                </a:solidFill>
              </a:rPr>
              <a:t>areal for råstoffutvinning</a:t>
            </a:r>
            <a:r>
              <a:rPr lang="nb-NO" altLang="nb-NO" sz="2000" dirty="0" smtClean="0"/>
              <a:t>, …</a:t>
            </a:r>
          </a:p>
          <a:p>
            <a:pPr>
              <a:spcBef>
                <a:spcPts val="1200"/>
              </a:spcBef>
            </a:pPr>
            <a:r>
              <a:rPr lang="nb-NO" altLang="nb-NO" sz="2000" dirty="0" err="1" smtClean="0"/>
              <a:t>Pbl</a:t>
            </a:r>
            <a:r>
              <a:rPr lang="nb-NO" altLang="nb-NO" sz="2000" dirty="0" smtClean="0"/>
              <a:t> § 3-3 (Kommunens planoppgaver …): </a:t>
            </a:r>
          </a:p>
          <a:p>
            <a:pPr lvl="1">
              <a:spcBef>
                <a:spcPts val="300"/>
              </a:spcBef>
            </a:pPr>
            <a:r>
              <a:rPr lang="nb-NO" altLang="nb-NO" sz="2000" dirty="0" smtClean="0">
                <a:solidFill>
                  <a:srgbClr val="0033CC"/>
                </a:solidFill>
              </a:rPr>
              <a:t>Kommunestyret </a:t>
            </a:r>
            <a:r>
              <a:rPr lang="nb-NO" altLang="nb-NO" sz="2000" dirty="0">
                <a:solidFill>
                  <a:srgbClr val="0033CC"/>
                </a:solidFill>
              </a:rPr>
              <a:t>skal sikre at kommunen har tilgang til nødvendig planfaglig kompetanse</a:t>
            </a:r>
            <a:r>
              <a:rPr lang="nb-NO" altLang="nb-NO" sz="2000" dirty="0" smtClean="0">
                <a:solidFill>
                  <a:srgbClr val="0033CC"/>
                </a:solidFill>
              </a:rPr>
              <a:t>.</a:t>
            </a:r>
          </a:p>
          <a:p>
            <a:pPr>
              <a:spcBef>
                <a:spcPts val="1200"/>
              </a:spcBef>
            </a:pPr>
            <a:r>
              <a:rPr lang="nb-NO" altLang="nb-NO" sz="2000" dirty="0" err="1"/>
              <a:t>Pbl</a:t>
            </a:r>
            <a:r>
              <a:rPr lang="nb-NO" altLang="nb-NO" sz="2000" dirty="0"/>
              <a:t> § 3-4 (Regionens </a:t>
            </a:r>
            <a:r>
              <a:rPr lang="nb-NO" altLang="nb-NO" sz="2000" dirty="0" smtClean="0"/>
              <a:t>planoppgaver …): </a:t>
            </a:r>
            <a:endParaRPr lang="nb-NO" altLang="nb-NO" sz="2000" dirty="0"/>
          </a:p>
          <a:p>
            <a:pPr lvl="1">
              <a:spcBef>
                <a:spcPts val="300"/>
              </a:spcBef>
            </a:pPr>
            <a:r>
              <a:rPr lang="nb-NO" altLang="nb-NO" sz="2000" dirty="0" smtClean="0"/>
              <a:t>… </a:t>
            </a:r>
            <a:r>
              <a:rPr lang="nb-NO" altLang="nb-NO" sz="2000" dirty="0">
                <a:solidFill>
                  <a:srgbClr val="0033CC"/>
                </a:solidFill>
              </a:rPr>
              <a:t>Regional planmyndighet </a:t>
            </a:r>
            <a:r>
              <a:rPr lang="nb-NO" altLang="nb-NO" sz="2000" dirty="0" smtClean="0">
                <a:solidFill>
                  <a:schemeClr val="accent2">
                    <a:lumMod val="75000"/>
                  </a:schemeClr>
                </a:solidFill>
              </a:rPr>
              <a:t>(Fylkestinget) </a:t>
            </a:r>
            <a:r>
              <a:rPr lang="nb-NO" altLang="nb-NO" sz="2000" dirty="0" smtClean="0">
                <a:solidFill>
                  <a:srgbClr val="0033CC"/>
                </a:solidFill>
              </a:rPr>
              <a:t>skal </a:t>
            </a:r>
            <a:r>
              <a:rPr lang="nb-NO" altLang="nb-NO" sz="2000" dirty="0">
                <a:solidFill>
                  <a:srgbClr val="0033CC"/>
                </a:solidFill>
              </a:rPr>
              <a:t>sørge for å ha tilgang til nødvendig planfaglig kompetanse for utarbeiding og behandling av planer og planfaglig veiledningsvirksomhet etter </a:t>
            </a:r>
            <a:r>
              <a:rPr lang="nb-NO" altLang="nb-NO" sz="2000" dirty="0" smtClean="0">
                <a:solidFill>
                  <a:srgbClr val="0033CC"/>
                </a:solidFill>
              </a:rPr>
              <a:t>loven.</a:t>
            </a:r>
            <a:r>
              <a:rPr lang="nb-NO" altLang="nb-NO" sz="2000" dirty="0" smtClean="0"/>
              <a:t>  </a:t>
            </a:r>
          </a:p>
          <a:p>
            <a:pPr>
              <a:spcBef>
                <a:spcPts val="1200"/>
              </a:spcBef>
            </a:pPr>
            <a:r>
              <a:rPr lang="nb-NO" altLang="nb-NO" sz="2000" dirty="0" err="1" smtClean="0"/>
              <a:t>Pbl</a:t>
            </a:r>
            <a:r>
              <a:rPr lang="nb-NO" altLang="nb-NO" sz="2000" dirty="0"/>
              <a:t> § 3-2 </a:t>
            </a:r>
            <a:r>
              <a:rPr lang="nb-NO" altLang="nb-NO" sz="2000" dirty="0" smtClean="0"/>
              <a:t>(Ansvar </a:t>
            </a:r>
            <a:r>
              <a:rPr lang="nb-NO" altLang="nb-NO" sz="2000" dirty="0"/>
              <a:t>og bistand i </a:t>
            </a:r>
            <a:r>
              <a:rPr lang="nb-NO" altLang="nb-NO" sz="2000" dirty="0" smtClean="0"/>
              <a:t>planleggingen)</a:t>
            </a:r>
          </a:p>
          <a:p>
            <a:pPr lvl="1">
              <a:spcBef>
                <a:spcPts val="300"/>
              </a:spcBef>
            </a:pPr>
            <a:r>
              <a:rPr lang="nb-NO" altLang="nb-NO" sz="2000" dirty="0" smtClean="0"/>
              <a:t>Fylkesmannen </a:t>
            </a:r>
            <a:r>
              <a:rPr lang="nb-NO" altLang="nb-NO" sz="2000" dirty="0"/>
              <a:t>skal påse at kommunene oppfyller plikten til planlegging etter loven. </a:t>
            </a:r>
            <a:r>
              <a:rPr lang="nb-NO" altLang="nb-NO" sz="2000" dirty="0">
                <a:solidFill>
                  <a:srgbClr val="0033CC"/>
                </a:solidFill>
              </a:rPr>
              <a:t>Regional planmyndighet skal veilede og bistå kommunene i deres planleggingsoppgaver.</a:t>
            </a:r>
            <a:endParaRPr lang="nb-NO" altLang="nb-NO" sz="2000" dirty="0" smtClean="0">
              <a:solidFill>
                <a:srgbClr val="0033CC"/>
              </a:solidFill>
            </a:endParaRPr>
          </a:p>
        </p:txBody>
      </p:sp>
      <p:pic>
        <p:nvPicPr>
          <p:cNvPr id="2" name="Bilde 1"/>
          <p:cNvPicPr>
            <a:picLocks noChangeAspect="1"/>
          </p:cNvPicPr>
          <p:nvPr/>
        </p:nvPicPr>
        <p:blipFill>
          <a:blip r:embed="rId2"/>
          <a:stretch>
            <a:fillRect/>
          </a:stretch>
        </p:blipFill>
        <p:spPr>
          <a:xfrm>
            <a:off x="225602" y="1316038"/>
            <a:ext cx="290037" cy="364886"/>
          </a:xfrm>
          <a:prstGeom prst="rect">
            <a:avLst/>
          </a:prstGeom>
        </p:spPr>
      </p:pic>
      <p:sp>
        <p:nvSpPr>
          <p:cNvPr id="4" name="TekstSylinder 3"/>
          <p:cNvSpPr txBox="1"/>
          <p:nvPr/>
        </p:nvSpPr>
        <p:spPr>
          <a:xfrm>
            <a:off x="370620" y="5943541"/>
            <a:ext cx="7089598" cy="400110"/>
          </a:xfrm>
          <a:prstGeom prst="rect">
            <a:avLst/>
          </a:prstGeom>
          <a:noFill/>
        </p:spPr>
        <p:txBody>
          <a:bodyPr wrap="square" rtlCol="0">
            <a:spAutoFit/>
          </a:bodyPr>
          <a:lstStyle/>
          <a:p>
            <a:r>
              <a:rPr lang="nb-NO" sz="2000" dirty="0" smtClean="0">
                <a:solidFill>
                  <a:schemeClr val="accent6">
                    <a:lumMod val="50000"/>
                  </a:schemeClr>
                </a:solidFill>
              </a:rPr>
              <a:t>Situasjon: Lite geologisk kompetanse i lokal og regional forvaltning</a:t>
            </a:r>
            <a:endParaRPr lang="nn-NO" sz="2000" dirty="0">
              <a:solidFill>
                <a:schemeClr val="accent6">
                  <a:lumMod val="50000"/>
                </a:schemeClr>
              </a:solidFill>
            </a:endParaRPr>
          </a:p>
        </p:txBody>
      </p:sp>
    </p:spTree>
    <p:extLst>
      <p:ext uri="{BB962C8B-B14F-4D97-AF65-F5344CB8AC3E}">
        <p14:creationId xmlns:p14="http://schemas.microsoft.com/office/powerpoint/2010/main" val="80478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200" dirty="0" err="1" smtClean="0"/>
              <a:t>Massehandtering</a:t>
            </a:r>
            <a:r>
              <a:rPr lang="nb-NO" sz="3200" dirty="0" smtClean="0"/>
              <a:t>? </a:t>
            </a:r>
            <a:r>
              <a:rPr lang="nb-NO" sz="2400" dirty="0" smtClean="0"/>
              <a:t>– </a:t>
            </a:r>
            <a:r>
              <a:rPr lang="nb-NO" sz="2400" dirty="0" err="1" smtClean="0"/>
              <a:t>NorStone</a:t>
            </a:r>
            <a:r>
              <a:rPr lang="nb-NO" sz="2400" dirty="0" smtClean="0"/>
              <a:t>, Askøy</a:t>
            </a:r>
            <a:endParaRPr lang="nn-NO" sz="2400" dirty="0"/>
          </a:p>
        </p:txBody>
      </p:sp>
      <p:sp>
        <p:nvSpPr>
          <p:cNvPr id="4" name="TekstSylinder 3"/>
          <p:cNvSpPr txBox="1"/>
          <p:nvPr/>
        </p:nvSpPr>
        <p:spPr>
          <a:xfrm>
            <a:off x="457200" y="1171837"/>
            <a:ext cx="6186117" cy="276999"/>
          </a:xfrm>
          <a:prstGeom prst="rect">
            <a:avLst/>
          </a:prstGeom>
          <a:noFill/>
        </p:spPr>
        <p:txBody>
          <a:bodyPr wrap="none" rtlCol="0">
            <a:spAutoFit/>
          </a:bodyPr>
          <a:lstStyle/>
          <a:p>
            <a:r>
              <a:rPr lang="nn-NO" sz="1200" dirty="0">
                <a:hlinkClick r:id="rId2"/>
              </a:rPr>
              <a:t>https://www.google.no/maps/@60.5323899,4.9875445,2079a,35y,38.9t/data=!</a:t>
            </a:r>
            <a:r>
              <a:rPr lang="nn-NO" sz="1200" dirty="0" smtClean="0">
                <a:hlinkClick r:id="rId2"/>
              </a:rPr>
              <a:t>3m1!1e3?hl=no</a:t>
            </a:r>
            <a:r>
              <a:rPr lang="nn-NO" sz="1200" dirty="0" smtClean="0"/>
              <a:t> </a:t>
            </a:r>
            <a:endParaRPr lang="nn-NO" sz="1200" dirty="0"/>
          </a:p>
        </p:txBody>
      </p:sp>
      <p:grpSp>
        <p:nvGrpSpPr>
          <p:cNvPr id="8" name="Gruppe 7"/>
          <p:cNvGrpSpPr/>
          <p:nvPr/>
        </p:nvGrpSpPr>
        <p:grpSpPr>
          <a:xfrm>
            <a:off x="457199" y="1458110"/>
            <a:ext cx="6677025" cy="5228439"/>
            <a:chOff x="457200" y="1458111"/>
            <a:chExt cx="6567186" cy="5113512"/>
          </a:xfrm>
        </p:grpSpPr>
        <p:pic>
          <p:nvPicPr>
            <p:cNvPr id="3" name="Bilde 2"/>
            <p:cNvPicPr>
              <a:picLocks noChangeAspect="1"/>
            </p:cNvPicPr>
            <p:nvPr/>
          </p:nvPicPr>
          <p:blipFill>
            <a:blip r:embed="rId3"/>
            <a:stretch>
              <a:fillRect/>
            </a:stretch>
          </p:blipFill>
          <p:spPr>
            <a:xfrm>
              <a:off x="457200" y="1458111"/>
              <a:ext cx="6567186" cy="5113512"/>
            </a:xfrm>
            <a:prstGeom prst="rect">
              <a:avLst/>
            </a:prstGeom>
          </p:spPr>
        </p:pic>
        <p:grpSp>
          <p:nvGrpSpPr>
            <p:cNvPr id="7" name="Gruppe 6"/>
            <p:cNvGrpSpPr/>
            <p:nvPr/>
          </p:nvGrpSpPr>
          <p:grpSpPr>
            <a:xfrm>
              <a:off x="4957543" y="1458111"/>
              <a:ext cx="2066843" cy="1783785"/>
              <a:chOff x="3595688" y="2893925"/>
              <a:chExt cx="1566046" cy="1420900"/>
            </a:xfrm>
          </p:grpSpPr>
          <p:pic>
            <p:nvPicPr>
              <p:cNvPr id="5" name="Bilde 4"/>
              <p:cNvPicPr>
                <a:picLocks noChangeAspect="1"/>
              </p:cNvPicPr>
              <p:nvPr/>
            </p:nvPicPr>
            <p:blipFill>
              <a:blip r:embed="rId4"/>
              <a:stretch>
                <a:fillRect/>
              </a:stretch>
            </p:blipFill>
            <p:spPr>
              <a:xfrm>
                <a:off x="3595688" y="2893925"/>
                <a:ext cx="1566046" cy="1420900"/>
              </a:xfrm>
              <a:prstGeom prst="rect">
                <a:avLst/>
              </a:prstGeom>
            </p:spPr>
          </p:pic>
          <p:sp>
            <p:nvSpPr>
              <p:cNvPr id="6" name="TekstSylinder 5"/>
              <p:cNvSpPr txBox="1"/>
              <p:nvPr/>
            </p:nvSpPr>
            <p:spPr>
              <a:xfrm>
                <a:off x="3727938" y="2924070"/>
                <a:ext cx="314510" cy="400110"/>
              </a:xfrm>
              <a:prstGeom prst="rect">
                <a:avLst/>
              </a:prstGeom>
              <a:noFill/>
            </p:spPr>
            <p:txBody>
              <a:bodyPr wrap="none" rtlCol="0">
                <a:spAutoFit/>
              </a:bodyPr>
              <a:lstStyle/>
              <a:p>
                <a:r>
                  <a:rPr lang="nb-NO" sz="2000" dirty="0" smtClean="0">
                    <a:solidFill>
                      <a:srgbClr val="FF0000"/>
                    </a:solidFill>
                  </a:rPr>
                  <a:t>1</a:t>
                </a:r>
                <a:endParaRPr lang="nn-NO" sz="2000" dirty="0">
                  <a:solidFill>
                    <a:srgbClr val="FF0000"/>
                  </a:solidFill>
                </a:endParaRPr>
              </a:p>
            </p:txBody>
          </p:sp>
        </p:grpSp>
      </p:grpSp>
    </p:spTree>
    <p:extLst>
      <p:ext uri="{BB962C8B-B14F-4D97-AF65-F5344CB8AC3E}">
        <p14:creationId xmlns:p14="http://schemas.microsoft.com/office/powerpoint/2010/main" val="3885980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p:cNvSpPr txBox="1"/>
          <p:nvPr/>
        </p:nvSpPr>
        <p:spPr>
          <a:xfrm>
            <a:off x="368993" y="1154353"/>
            <a:ext cx="5618398" cy="276999"/>
          </a:xfrm>
          <a:prstGeom prst="rect">
            <a:avLst/>
          </a:prstGeom>
          <a:noFill/>
        </p:spPr>
        <p:txBody>
          <a:bodyPr wrap="none" rtlCol="0">
            <a:spAutoFit/>
          </a:bodyPr>
          <a:lstStyle/>
          <a:p>
            <a:r>
              <a:rPr lang="nn-NO" sz="1200" dirty="0">
                <a:hlinkClick r:id="rId2"/>
              </a:rPr>
              <a:t>https://www.google.no/maps/@60.7053054,5.5484523,1540m/data=!</a:t>
            </a:r>
            <a:r>
              <a:rPr lang="nn-NO" sz="1200" dirty="0" smtClean="0">
                <a:hlinkClick r:id="rId2"/>
              </a:rPr>
              <a:t>3m1!1e3?hl=no</a:t>
            </a:r>
            <a:r>
              <a:rPr lang="nn-NO" sz="1200" dirty="0" smtClean="0"/>
              <a:t> </a:t>
            </a:r>
            <a:endParaRPr lang="nn-NO" sz="1200" dirty="0"/>
          </a:p>
        </p:txBody>
      </p:sp>
      <p:grpSp>
        <p:nvGrpSpPr>
          <p:cNvPr id="7" name="Gruppe 6"/>
          <p:cNvGrpSpPr/>
          <p:nvPr/>
        </p:nvGrpSpPr>
        <p:grpSpPr>
          <a:xfrm>
            <a:off x="457199" y="1457922"/>
            <a:ext cx="5530191" cy="5228627"/>
            <a:chOff x="457200" y="1457923"/>
            <a:chExt cx="5441984" cy="5118784"/>
          </a:xfrm>
        </p:grpSpPr>
        <p:pic>
          <p:nvPicPr>
            <p:cNvPr id="3" name="Bilde 2"/>
            <p:cNvPicPr>
              <a:picLocks noChangeAspect="1"/>
            </p:cNvPicPr>
            <p:nvPr/>
          </p:nvPicPr>
          <p:blipFill>
            <a:blip r:embed="rId3"/>
            <a:stretch>
              <a:fillRect/>
            </a:stretch>
          </p:blipFill>
          <p:spPr>
            <a:xfrm>
              <a:off x="457200" y="1487156"/>
              <a:ext cx="5441984" cy="5089551"/>
            </a:xfrm>
            <a:prstGeom prst="rect">
              <a:avLst/>
            </a:prstGeom>
          </p:spPr>
        </p:pic>
        <p:pic>
          <p:nvPicPr>
            <p:cNvPr id="5" name="Bilde 4"/>
            <p:cNvPicPr>
              <a:picLocks noChangeAspect="1"/>
            </p:cNvPicPr>
            <p:nvPr/>
          </p:nvPicPr>
          <p:blipFill>
            <a:blip r:embed="rId4"/>
            <a:stretch>
              <a:fillRect/>
            </a:stretch>
          </p:blipFill>
          <p:spPr>
            <a:xfrm>
              <a:off x="4503585" y="1487156"/>
              <a:ext cx="1395599" cy="1685506"/>
            </a:xfrm>
            <a:prstGeom prst="rect">
              <a:avLst/>
            </a:prstGeom>
          </p:spPr>
        </p:pic>
        <p:sp>
          <p:nvSpPr>
            <p:cNvPr id="6" name="TekstSylinder 5"/>
            <p:cNvSpPr txBox="1"/>
            <p:nvPr/>
          </p:nvSpPr>
          <p:spPr>
            <a:xfrm>
              <a:off x="5466303" y="1457923"/>
              <a:ext cx="314510" cy="400110"/>
            </a:xfrm>
            <a:prstGeom prst="rect">
              <a:avLst/>
            </a:prstGeom>
            <a:noFill/>
          </p:spPr>
          <p:txBody>
            <a:bodyPr wrap="none" rtlCol="0">
              <a:spAutoFit/>
            </a:bodyPr>
            <a:lstStyle/>
            <a:p>
              <a:r>
                <a:rPr lang="nb-NO" sz="2000" dirty="0" smtClean="0">
                  <a:solidFill>
                    <a:srgbClr val="FF0000"/>
                  </a:solidFill>
                </a:rPr>
                <a:t>2</a:t>
              </a:r>
              <a:endParaRPr lang="nn-NO" sz="2000" dirty="0">
                <a:solidFill>
                  <a:srgbClr val="FF0000"/>
                </a:solidFill>
              </a:endParaRPr>
            </a:p>
          </p:txBody>
        </p:sp>
      </p:grpSp>
      <p:sp>
        <p:nvSpPr>
          <p:cNvPr id="8" name="Tittel 1"/>
          <p:cNvSpPr>
            <a:spLocks noGrp="1"/>
          </p:cNvSpPr>
          <p:nvPr>
            <p:ph type="title"/>
          </p:nvPr>
        </p:nvSpPr>
        <p:spPr>
          <a:xfrm>
            <a:off x="457200" y="274638"/>
            <a:ext cx="8229600" cy="823912"/>
          </a:xfrm>
        </p:spPr>
        <p:txBody>
          <a:bodyPr/>
          <a:lstStyle/>
          <a:p>
            <a:r>
              <a:rPr lang="nb-NO" sz="3200" dirty="0" err="1" smtClean="0"/>
              <a:t>Massehandtering</a:t>
            </a:r>
            <a:r>
              <a:rPr lang="nb-NO" sz="3200" dirty="0" smtClean="0"/>
              <a:t>?</a:t>
            </a:r>
            <a:r>
              <a:rPr lang="nb-NO" sz="2800" dirty="0" smtClean="0"/>
              <a:t> </a:t>
            </a:r>
            <a:r>
              <a:rPr lang="nb-NO" sz="2400" dirty="0" smtClean="0"/>
              <a:t>– Oster pukk og sand AS, </a:t>
            </a:r>
            <a:r>
              <a:rPr lang="nb-NO" sz="2400" dirty="0" err="1" smtClean="0"/>
              <a:t>Eikefet</a:t>
            </a:r>
            <a:r>
              <a:rPr lang="nb-NO" sz="2400" dirty="0" smtClean="0"/>
              <a:t>, Lindås</a:t>
            </a:r>
            <a:endParaRPr lang="nn-NO" sz="2400" dirty="0"/>
          </a:p>
        </p:txBody>
      </p:sp>
    </p:spTree>
    <p:extLst>
      <p:ext uri="{BB962C8B-B14F-4D97-AF65-F5344CB8AC3E}">
        <p14:creationId xmlns:p14="http://schemas.microsoft.com/office/powerpoint/2010/main" val="22330202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200" dirty="0" err="1" smtClean="0"/>
              <a:t>Massehandtering</a:t>
            </a:r>
            <a:r>
              <a:rPr lang="nb-NO" sz="3200" dirty="0" smtClean="0"/>
              <a:t>?</a:t>
            </a:r>
            <a:r>
              <a:rPr lang="nb-NO" sz="2800" dirty="0" smtClean="0"/>
              <a:t> </a:t>
            </a:r>
            <a:r>
              <a:rPr lang="nb-NO" sz="2400" dirty="0" smtClean="0"/>
              <a:t>- Eikenes, Lindås</a:t>
            </a:r>
            <a:endParaRPr lang="nn-NO" sz="2400" dirty="0"/>
          </a:p>
        </p:txBody>
      </p:sp>
      <p:sp>
        <p:nvSpPr>
          <p:cNvPr id="4" name="Rektangel 3"/>
          <p:cNvSpPr/>
          <p:nvPr/>
        </p:nvSpPr>
        <p:spPr>
          <a:xfrm>
            <a:off x="386860" y="1201755"/>
            <a:ext cx="7219741" cy="276999"/>
          </a:xfrm>
          <a:prstGeom prst="rect">
            <a:avLst/>
          </a:prstGeom>
        </p:spPr>
        <p:txBody>
          <a:bodyPr wrap="square">
            <a:spAutoFit/>
          </a:bodyPr>
          <a:lstStyle/>
          <a:p>
            <a:r>
              <a:rPr lang="nn-NO" sz="1200" dirty="0">
                <a:hlinkClick r:id="rId2"/>
              </a:rPr>
              <a:t>https://www.google.no/maps/@60.5934534,5.4398131,420a,35y,333.94h,53.05t/data=!</a:t>
            </a:r>
            <a:r>
              <a:rPr lang="nn-NO" sz="1200" dirty="0" smtClean="0">
                <a:hlinkClick r:id="rId2"/>
              </a:rPr>
              <a:t>3m1!1e3?hl=no</a:t>
            </a:r>
            <a:r>
              <a:rPr lang="nn-NO" sz="1200" dirty="0" smtClean="0"/>
              <a:t> </a:t>
            </a:r>
            <a:endParaRPr lang="nn-NO" sz="1200" dirty="0"/>
          </a:p>
        </p:txBody>
      </p:sp>
      <p:grpSp>
        <p:nvGrpSpPr>
          <p:cNvPr id="10" name="Gruppe 9"/>
          <p:cNvGrpSpPr>
            <a:grpSpLocks noChangeAspect="1"/>
          </p:cNvGrpSpPr>
          <p:nvPr/>
        </p:nvGrpSpPr>
        <p:grpSpPr>
          <a:xfrm>
            <a:off x="457200" y="1570181"/>
            <a:ext cx="6219826" cy="4591307"/>
            <a:chOff x="457199" y="1570181"/>
            <a:chExt cx="6546501" cy="4832450"/>
          </a:xfrm>
        </p:grpSpPr>
        <p:pic>
          <p:nvPicPr>
            <p:cNvPr id="3" name="Bilde 2"/>
            <p:cNvPicPr>
              <a:picLocks noChangeAspect="1"/>
            </p:cNvPicPr>
            <p:nvPr/>
          </p:nvPicPr>
          <p:blipFill>
            <a:blip r:embed="rId3"/>
            <a:stretch>
              <a:fillRect/>
            </a:stretch>
          </p:blipFill>
          <p:spPr>
            <a:xfrm>
              <a:off x="457199" y="1570181"/>
              <a:ext cx="6546501" cy="4832450"/>
            </a:xfrm>
            <a:prstGeom prst="rect">
              <a:avLst/>
            </a:prstGeom>
          </p:spPr>
        </p:pic>
        <p:pic>
          <p:nvPicPr>
            <p:cNvPr id="5" name="Bilde 4"/>
            <p:cNvPicPr>
              <a:picLocks noChangeAspect="1"/>
            </p:cNvPicPr>
            <p:nvPr/>
          </p:nvPicPr>
          <p:blipFill>
            <a:blip r:embed="rId4"/>
            <a:stretch>
              <a:fillRect/>
            </a:stretch>
          </p:blipFill>
          <p:spPr>
            <a:xfrm>
              <a:off x="5679725" y="1581959"/>
              <a:ext cx="1323975" cy="1552575"/>
            </a:xfrm>
            <a:prstGeom prst="rect">
              <a:avLst/>
            </a:prstGeom>
          </p:spPr>
        </p:pic>
        <p:sp>
          <p:nvSpPr>
            <p:cNvPr id="6" name="TekstSylinder 5"/>
            <p:cNvSpPr txBox="1"/>
            <p:nvPr/>
          </p:nvSpPr>
          <p:spPr>
            <a:xfrm>
              <a:off x="6139543" y="1657978"/>
              <a:ext cx="301686" cy="369332"/>
            </a:xfrm>
            <a:prstGeom prst="rect">
              <a:avLst/>
            </a:prstGeom>
            <a:noFill/>
          </p:spPr>
          <p:txBody>
            <a:bodyPr wrap="none" rtlCol="0">
              <a:spAutoFit/>
            </a:bodyPr>
            <a:lstStyle/>
            <a:p>
              <a:r>
                <a:rPr lang="nb-NO" dirty="0" smtClean="0">
                  <a:solidFill>
                    <a:srgbClr val="FF0000"/>
                  </a:solidFill>
                </a:rPr>
                <a:t>3</a:t>
              </a:r>
              <a:endParaRPr lang="nn-NO" dirty="0">
                <a:solidFill>
                  <a:srgbClr val="FF0000"/>
                </a:solidFill>
              </a:endParaRPr>
            </a:p>
          </p:txBody>
        </p:sp>
      </p:grpSp>
      <p:sp>
        <p:nvSpPr>
          <p:cNvPr id="9" name="TekstSylinder 8"/>
          <p:cNvSpPr txBox="1"/>
          <p:nvPr/>
        </p:nvSpPr>
        <p:spPr>
          <a:xfrm>
            <a:off x="498769" y="1592007"/>
            <a:ext cx="4073231" cy="830997"/>
          </a:xfrm>
          <a:prstGeom prst="rect">
            <a:avLst/>
          </a:prstGeom>
          <a:noFill/>
        </p:spPr>
        <p:txBody>
          <a:bodyPr wrap="none" rtlCol="0">
            <a:spAutoFit/>
          </a:bodyPr>
          <a:lstStyle/>
          <a:p>
            <a:r>
              <a:rPr lang="nb-NO" sz="2400" dirty="0" smtClean="0">
                <a:solidFill>
                  <a:schemeClr val="bg1"/>
                </a:solidFill>
              </a:rPr>
              <a:t>Tømmerkai på Eikenes, Lindås,</a:t>
            </a:r>
          </a:p>
          <a:p>
            <a:r>
              <a:rPr lang="nb-NO" sz="2400" dirty="0" err="1" smtClean="0">
                <a:solidFill>
                  <a:schemeClr val="bg1"/>
                </a:solidFill>
              </a:rPr>
              <a:t>Opna</a:t>
            </a:r>
            <a:r>
              <a:rPr lang="nb-NO" sz="2400" dirty="0" smtClean="0">
                <a:solidFill>
                  <a:schemeClr val="bg1"/>
                </a:solidFill>
              </a:rPr>
              <a:t> 2016</a:t>
            </a:r>
            <a:endParaRPr lang="nn-NO" sz="2400" dirty="0">
              <a:solidFill>
                <a:schemeClr val="bg1"/>
              </a:solidFill>
            </a:endParaRPr>
          </a:p>
        </p:txBody>
      </p:sp>
    </p:spTree>
    <p:extLst>
      <p:ext uri="{BB962C8B-B14F-4D97-AF65-F5344CB8AC3E}">
        <p14:creationId xmlns:p14="http://schemas.microsoft.com/office/powerpoint/2010/main" val="13626491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2"/>
          <a:stretch>
            <a:fillRect/>
          </a:stretch>
        </p:blipFill>
        <p:spPr>
          <a:xfrm>
            <a:off x="457201" y="1250731"/>
            <a:ext cx="5426294" cy="5426294"/>
          </a:xfrm>
          <a:prstGeom prst="rect">
            <a:avLst/>
          </a:prstGeom>
        </p:spPr>
      </p:pic>
      <p:sp>
        <p:nvSpPr>
          <p:cNvPr id="4" name="TekstSylinder 3"/>
          <p:cNvSpPr txBox="1"/>
          <p:nvPr/>
        </p:nvSpPr>
        <p:spPr>
          <a:xfrm>
            <a:off x="2343809" y="1323647"/>
            <a:ext cx="3342827" cy="461665"/>
          </a:xfrm>
          <a:prstGeom prst="rect">
            <a:avLst/>
          </a:prstGeom>
          <a:solidFill>
            <a:schemeClr val="bg1"/>
          </a:solidFill>
        </p:spPr>
        <p:txBody>
          <a:bodyPr wrap="square" rtlCol="0">
            <a:spAutoFit/>
          </a:bodyPr>
          <a:lstStyle/>
          <a:p>
            <a:r>
              <a:rPr lang="nn-NO" sz="1200" dirty="0">
                <a:hlinkClick r:id="rId3"/>
              </a:rPr>
              <a:t>https://www.google.no/maps/@60.3851368,4.9697036,1509a,35y,27.85h/data=!</a:t>
            </a:r>
            <a:r>
              <a:rPr lang="nn-NO" sz="1200" dirty="0" smtClean="0">
                <a:hlinkClick r:id="rId3"/>
              </a:rPr>
              <a:t>3m1!1e3?hl=no</a:t>
            </a:r>
            <a:r>
              <a:rPr lang="nn-NO" sz="1200" dirty="0" smtClean="0"/>
              <a:t> </a:t>
            </a:r>
            <a:endParaRPr lang="nn-NO" sz="1200" dirty="0"/>
          </a:p>
        </p:txBody>
      </p:sp>
      <p:pic>
        <p:nvPicPr>
          <p:cNvPr id="5" name="Bilde 4"/>
          <p:cNvPicPr>
            <a:picLocks noChangeAspect="1"/>
          </p:cNvPicPr>
          <p:nvPr/>
        </p:nvPicPr>
        <p:blipFill>
          <a:blip r:embed="rId4"/>
          <a:stretch>
            <a:fillRect/>
          </a:stretch>
        </p:blipFill>
        <p:spPr>
          <a:xfrm>
            <a:off x="5422845" y="3615559"/>
            <a:ext cx="3268992" cy="2522482"/>
          </a:xfrm>
          <a:prstGeom prst="rect">
            <a:avLst/>
          </a:prstGeom>
          <a:ln>
            <a:solidFill>
              <a:srgbClr val="C00000"/>
            </a:solidFill>
          </a:ln>
        </p:spPr>
      </p:pic>
      <p:grpSp>
        <p:nvGrpSpPr>
          <p:cNvPr id="8" name="Gruppe 7"/>
          <p:cNvGrpSpPr/>
          <p:nvPr/>
        </p:nvGrpSpPr>
        <p:grpSpPr>
          <a:xfrm>
            <a:off x="5871937" y="1902373"/>
            <a:ext cx="2819900" cy="1572584"/>
            <a:chOff x="6015532" y="1843087"/>
            <a:chExt cx="2524125" cy="1343025"/>
          </a:xfrm>
        </p:grpSpPr>
        <p:pic>
          <p:nvPicPr>
            <p:cNvPr id="6" name="Bilde 5"/>
            <p:cNvPicPr>
              <a:picLocks noChangeAspect="1"/>
            </p:cNvPicPr>
            <p:nvPr/>
          </p:nvPicPr>
          <p:blipFill>
            <a:blip r:embed="rId5"/>
            <a:stretch>
              <a:fillRect/>
            </a:stretch>
          </p:blipFill>
          <p:spPr>
            <a:xfrm>
              <a:off x="6015532" y="1843087"/>
              <a:ext cx="2524125" cy="1343025"/>
            </a:xfrm>
            <a:prstGeom prst="rect">
              <a:avLst/>
            </a:prstGeom>
            <a:ln>
              <a:solidFill>
                <a:srgbClr val="C00000"/>
              </a:solidFill>
            </a:ln>
          </p:spPr>
        </p:pic>
        <p:sp>
          <p:nvSpPr>
            <p:cNvPr id="7" name="TekstSylinder 6"/>
            <p:cNvSpPr txBox="1"/>
            <p:nvPr/>
          </p:nvSpPr>
          <p:spPr>
            <a:xfrm>
              <a:off x="6306607" y="2403333"/>
              <a:ext cx="314510" cy="400110"/>
            </a:xfrm>
            <a:prstGeom prst="rect">
              <a:avLst/>
            </a:prstGeom>
            <a:noFill/>
            <a:ln>
              <a:solidFill>
                <a:srgbClr val="C00000"/>
              </a:solidFill>
            </a:ln>
          </p:spPr>
          <p:txBody>
            <a:bodyPr wrap="none" rtlCol="0">
              <a:spAutoFit/>
            </a:bodyPr>
            <a:lstStyle/>
            <a:p>
              <a:r>
                <a:rPr lang="nb-NO" sz="2000" dirty="0" smtClean="0">
                  <a:solidFill>
                    <a:srgbClr val="FF0000"/>
                  </a:solidFill>
                </a:rPr>
                <a:t>4</a:t>
              </a:r>
              <a:endParaRPr lang="nn-NO" sz="2000" dirty="0">
                <a:solidFill>
                  <a:srgbClr val="FF0000"/>
                </a:solidFill>
              </a:endParaRPr>
            </a:p>
          </p:txBody>
        </p:sp>
      </p:grpSp>
      <p:sp>
        <p:nvSpPr>
          <p:cNvPr id="9" name="Tittel 1"/>
          <p:cNvSpPr>
            <a:spLocks noGrp="1"/>
          </p:cNvSpPr>
          <p:nvPr>
            <p:ph type="title"/>
          </p:nvPr>
        </p:nvSpPr>
        <p:spPr>
          <a:xfrm>
            <a:off x="457200" y="274638"/>
            <a:ext cx="8229600" cy="823912"/>
          </a:xfrm>
        </p:spPr>
        <p:txBody>
          <a:bodyPr/>
          <a:lstStyle/>
          <a:p>
            <a:r>
              <a:rPr lang="nb-NO" sz="3200" dirty="0" err="1" smtClean="0"/>
              <a:t>Massehandtering</a:t>
            </a:r>
            <a:r>
              <a:rPr lang="nb-NO" sz="3200" dirty="0" smtClean="0"/>
              <a:t>?</a:t>
            </a:r>
            <a:r>
              <a:rPr lang="nb-NO" sz="2800" dirty="0" smtClean="0"/>
              <a:t> </a:t>
            </a:r>
            <a:r>
              <a:rPr lang="nb-NO" sz="2400" dirty="0" smtClean="0"/>
              <a:t>Eide pukkverk/Industriområde, Fjell</a:t>
            </a:r>
            <a:endParaRPr lang="nn-NO" sz="2400" dirty="0"/>
          </a:p>
        </p:txBody>
      </p:sp>
      <p:sp>
        <p:nvSpPr>
          <p:cNvPr id="10" name="TekstSylinder 9"/>
          <p:cNvSpPr txBox="1"/>
          <p:nvPr/>
        </p:nvSpPr>
        <p:spPr>
          <a:xfrm>
            <a:off x="2265448" y="4147894"/>
            <a:ext cx="1795235" cy="707886"/>
          </a:xfrm>
          <a:prstGeom prst="rect">
            <a:avLst/>
          </a:prstGeom>
          <a:noFill/>
        </p:spPr>
        <p:txBody>
          <a:bodyPr wrap="none" rtlCol="0">
            <a:spAutoFit/>
          </a:bodyPr>
          <a:lstStyle/>
          <a:p>
            <a:r>
              <a:rPr lang="nb-NO" sz="2000" b="1" dirty="0" smtClean="0">
                <a:solidFill>
                  <a:schemeClr val="bg1"/>
                </a:solidFill>
              </a:rPr>
              <a:t>Franzefoss </a:t>
            </a:r>
          </a:p>
          <a:p>
            <a:r>
              <a:rPr lang="nb-NO" sz="2000" b="1" dirty="0" smtClean="0">
                <a:solidFill>
                  <a:schemeClr val="bg1"/>
                </a:solidFill>
              </a:rPr>
              <a:t>Gjenvinning AS</a:t>
            </a:r>
            <a:endParaRPr lang="nn-NO" sz="2000" b="1" dirty="0">
              <a:solidFill>
                <a:schemeClr val="bg1"/>
              </a:solidFill>
            </a:endParaRPr>
          </a:p>
        </p:txBody>
      </p:sp>
    </p:spTree>
    <p:extLst>
      <p:ext uri="{BB962C8B-B14F-4D97-AF65-F5344CB8AC3E}">
        <p14:creationId xmlns:p14="http://schemas.microsoft.com/office/powerpoint/2010/main" val="78198876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600" dirty="0">
                <a:solidFill>
                  <a:prstClr val="black"/>
                </a:solidFill>
              </a:rPr>
              <a:t>Import </a:t>
            </a:r>
            <a:r>
              <a:rPr lang="nb-NO" sz="3600" dirty="0" smtClean="0">
                <a:solidFill>
                  <a:prstClr val="black"/>
                </a:solidFill>
              </a:rPr>
              <a:t>av pukk til Hordaland </a:t>
            </a:r>
            <a:r>
              <a:rPr lang="nb-NO" sz="2800" dirty="0" err="1" smtClean="0">
                <a:solidFill>
                  <a:prstClr val="black"/>
                </a:solidFill>
              </a:rPr>
              <a:t>frå</a:t>
            </a:r>
            <a:r>
              <a:rPr lang="nb-NO" sz="2800" dirty="0" smtClean="0">
                <a:solidFill>
                  <a:prstClr val="black"/>
                </a:solidFill>
              </a:rPr>
              <a:t> Rogaland?</a:t>
            </a:r>
            <a:endParaRPr lang="nn-NO" sz="2800" dirty="0"/>
          </a:p>
        </p:txBody>
      </p:sp>
      <p:pic>
        <p:nvPicPr>
          <p:cNvPr id="3" name="Bilde 2"/>
          <p:cNvPicPr>
            <a:picLocks noChangeAspect="1"/>
          </p:cNvPicPr>
          <p:nvPr/>
        </p:nvPicPr>
        <p:blipFill>
          <a:blip r:embed="rId2"/>
          <a:stretch>
            <a:fillRect/>
          </a:stretch>
        </p:blipFill>
        <p:spPr>
          <a:xfrm>
            <a:off x="457200" y="1215850"/>
            <a:ext cx="6747192" cy="5561623"/>
          </a:xfrm>
          <a:prstGeom prst="rect">
            <a:avLst/>
          </a:prstGeom>
        </p:spPr>
      </p:pic>
      <p:sp>
        <p:nvSpPr>
          <p:cNvPr id="4" name="Rektangel 3"/>
          <p:cNvSpPr/>
          <p:nvPr/>
        </p:nvSpPr>
        <p:spPr>
          <a:xfrm>
            <a:off x="5054321" y="1317228"/>
            <a:ext cx="3406391" cy="707886"/>
          </a:xfrm>
          <a:prstGeom prst="rect">
            <a:avLst/>
          </a:prstGeom>
          <a:solidFill>
            <a:schemeClr val="bg1"/>
          </a:solidFill>
          <a:ln>
            <a:solidFill>
              <a:srgbClr val="C00000"/>
            </a:solidFill>
          </a:ln>
        </p:spPr>
        <p:txBody>
          <a:bodyPr wrap="square">
            <a:spAutoFit/>
          </a:bodyPr>
          <a:lstStyle/>
          <a:p>
            <a:r>
              <a:rPr lang="nn-NO" sz="2000" dirty="0">
                <a:hlinkClick r:id="rId3"/>
              </a:rPr>
              <a:t>https://</a:t>
            </a:r>
            <a:r>
              <a:rPr lang="nn-NO" sz="2000" dirty="0" smtClean="0">
                <a:hlinkClick r:id="rId3"/>
              </a:rPr>
              <a:t>www.ngu.no/emne/eksport-av-grus-og-pukk</a:t>
            </a:r>
            <a:r>
              <a:rPr lang="nn-NO" sz="2000" dirty="0" smtClean="0"/>
              <a:t> </a:t>
            </a:r>
            <a:endParaRPr lang="nn-NO" sz="2000" dirty="0"/>
          </a:p>
        </p:txBody>
      </p:sp>
      <p:sp>
        <p:nvSpPr>
          <p:cNvPr id="6" name="TekstSylinder 5"/>
          <p:cNvSpPr txBox="1"/>
          <p:nvPr/>
        </p:nvSpPr>
        <p:spPr>
          <a:xfrm>
            <a:off x="6981214" y="2623149"/>
            <a:ext cx="1702676" cy="3416320"/>
          </a:xfrm>
          <a:prstGeom prst="rect">
            <a:avLst/>
          </a:prstGeom>
          <a:solidFill>
            <a:srgbClr val="FFFFCC"/>
          </a:solidFill>
          <a:ln>
            <a:solidFill>
              <a:srgbClr val="C00000"/>
            </a:solidFill>
          </a:ln>
        </p:spPr>
        <p:txBody>
          <a:bodyPr wrap="square" rtlCol="0">
            <a:spAutoFit/>
          </a:bodyPr>
          <a:lstStyle/>
          <a:p>
            <a:r>
              <a:rPr lang="nb-NO" dirty="0" smtClean="0"/>
              <a:t>Norsk Stein på Jelsa er Europas største pukkverk. Det aller meste av produksjonen går til eksport.</a:t>
            </a:r>
          </a:p>
          <a:p>
            <a:r>
              <a:rPr lang="nb-NO" dirty="0" err="1" smtClean="0"/>
              <a:t>Årleg</a:t>
            </a:r>
            <a:r>
              <a:rPr lang="nb-NO" dirty="0" smtClean="0"/>
              <a:t> uttak: 10 mill. tonn = 5,66 m3 anbrakt = </a:t>
            </a:r>
          </a:p>
          <a:p>
            <a:r>
              <a:rPr lang="nb-NO" dirty="0" smtClean="0"/>
              <a:t>0,5x Arna-Stanghelle</a:t>
            </a:r>
            <a:endParaRPr lang="nn-NO" dirty="0"/>
          </a:p>
        </p:txBody>
      </p:sp>
    </p:spTree>
    <p:extLst>
      <p:ext uri="{BB962C8B-B14F-4D97-AF65-F5344CB8AC3E}">
        <p14:creationId xmlns:p14="http://schemas.microsoft.com/office/powerpoint/2010/main" val="4981516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ssholder for innhold 2"/>
          <p:cNvSpPr>
            <a:spLocks noGrp="1"/>
          </p:cNvSpPr>
          <p:nvPr>
            <p:ph idx="1"/>
          </p:nvPr>
        </p:nvSpPr>
        <p:spPr>
          <a:xfrm>
            <a:off x="457200" y="1784194"/>
            <a:ext cx="8229600" cy="4750421"/>
          </a:xfrm>
        </p:spPr>
        <p:txBody>
          <a:bodyPr/>
          <a:lstStyle/>
          <a:p>
            <a:pPr marL="0" indent="0">
              <a:buNone/>
            </a:pPr>
            <a:r>
              <a:rPr lang="nn-NO" altLang="nb-NO" sz="2400" dirty="0"/>
              <a:t>Som planstyresmakt har </a:t>
            </a:r>
            <a:r>
              <a:rPr lang="nn-NO" altLang="nb-NO" sz="2400" dirty="0">
                <a:solidFill>
                  <a:srgbClr val="0033CC"/>
                </a:solidFill>
              </a:rPr>
              <a:t>fylkeskommunane og kommunane ansvar for at planar og avgjerder er baserte på eit godt og oppdatert kunnskapsgrunnlag</a:t>
            </a:r>
            <a:r>
              <a:rPr lang="nn-NO" altLang="nb-NO" sz="2400" dirty="0"/>
              <a:t>, </a:t>
            </a:r>
            <a:r>
              <a:rPr lang="nn-NO" altLang="nb-NO" sz="2400" dirty="0" smtClean="0"/>
              <a:t>… </a:t>
            </a:r>
            <a:endParaRPr lang="nn-NO" altLang="nb-NO" sz="2400" dirty="0"/>
          </a:p>
          <a:p>
            <a:pPr marL="0" indent="0">
              <a:buNone/>
            </a:pPr>
            <a:endParaRPr lang="nn-NO" altLang="nb-NO" sz="1200" dirty="0" smtClean="0"/>
          </a:p>
          <a:p>
            <a:pPr marL="0" indent="0">
              <a:spcBef>
                <a:spcPts val="0"/>
              </a:spcBef>
              <a:buNone/>
            </a:pPr>
            <a:r>
              <a:rPr lang="nn-NO" altLang="nb-NO" sz="2400" b="1" dirty="0" smtClean="0"/>
              <a:t>Berekraftig areal- og samfunnsutvikling</a:t>
            </a:r>
          </a:p>
          <a:p>
            <a:pPr marL="182563" indent="-182563">
              <a:spcBef>
                <a:spcPts val="0"/>
              </a:spcBef>
            </a:pPr>
            <a:r>
              <a:rPr lang="nn-NO" altLang="nb-NO" sz="2400" dirty="0" smtClean="0"/>
              <a:t>For </a:t>
            </a:r>
            <a:r>
              <a:rPr lang="nn-NO" altLang="nb-NO" sz="2400" dirty="0"/>
              <a:t>å møte overgangen til </a:t>
            </a:r>
            <a:r>
              <a:rPr lang="nn-NO" altLang="nb-NO" sz="2400" b="1" dirty="0" err="1">
                <a:solidFill>
                  <a:srgbClr val="006600"/>
                </a:solidFill>
              </a:rPr>
              <a:t>lågutsleppssamfunnet</a:t>
            </a:r>
            <a:r>
              <a:rPr lang="nn-NO" altLang="nb-NO" sz="2400" dirty="0"/>
              <a:t> må ein leggje stor vekt på effektiv arealbruk og på å samordne arealbruken og transportsystemet. </a:t>
            </a:r>
            <a:endParaRPr lang="nn-NO" altLang="nb-NO" sz="2400" dirty="0" smtClean="0"/>
          </a:p>
          <a:p>
            <a:pPr marL="182563" indent="-182563"/>
            <a:r>
              <a:rPr lang="nn-NO" altLang="nb-NO" sz="2400" dirty="0" smtClean="0"/>
              <a:t>sikre effektiv ressursutnytting </a:t>
            </a:r>
            <a:r>
              <a:rPr lang="nn-NO" altLang="nb-NO" sz="2400" dirty="0"/>
              <a:t>i areal- og samfunnsutviklinga. </a:t>
            </a:r>
            <a:r>
              <a:rPr lang="nn-NO" altLang="nb-NO" sz="2400" dirty="0" smtClean="0"/>
              <a:t> </a:t>
            </a:r>
          </a:p>
          <a:p>
            <a:pPr marL="182563" indent="-182563"/>
            <a:r>
              <a:rPr lang="nn-NO" altLang="nb-NO" sz="2400" dirty="0" smtClean="0">
                <a:solidFill>
                  <a:srgbClr val="0033CC"/>
                </a:solidFill>
              </a:rPr>
              <a:t>den regionale </a:t>
            </a:r>
            <a:r>
              <a:rPr lang="nn-NO" altLang="nb-NO" sz="2400" dirty="0">
                <a:solidFill>
                  <a:srgbClr val="0033CC"/>
                </a:solidFill>
              </a:rPr>
              <a:t>og kommunale arealplanlegginga er viktig for </a:t>
            </a:r>
            <a:r>
              <a:rPr lang="nn-NO" altLang="nb-NO" sz="2400" dirty="0" smtClean="0">
                <a:solidFill>
                  <a:srgbClr val="0033CC"/>
                </a:solidFill>
              </a:rPr>
              <a:t>å sikre </a:t>
            </a:r>
            <a:r>
              <a:rPr lang="nn-NO" altLang="nb-NO" sz="2400" dirty="0">
                <a:solidFill>
                  <a:srgbClr val="0033CC"/>
                </a:solidFill>
              </a:rPr>
              <a:t>tilgang til gode </a:t>
            </a:r>
            <a:r>
              <a:rPr lang="nn-NO" altLang="nb-NO" sz="2400" b="1" dirty="0">
                <a:solidFill>
                  <a:srgbClr val="0033CC"/>
                </a:solidFill>
              </a:rPr>
              <a:t>mineralreservar</a:t>
            </a:r>
            <a:r>
              <a:rPr lang="nn-NO" altLang="nb-NO" sz="2400" dirty="0">
                <a:solidFill>
                  <a:srgbClr val="0033CC"/>
                </a:solidFill>
              </a:rPr>
              <a:t> i framtida</a:t>
            </a:r>
            <a:r>
              <a:rPr lang="nn-NO" altLang="nb-NO" sz="2400" dirty="0"/>
              <a:t>, og for </a:t>
            </a:r>
            <a:r>
              <a:rPr lang="nn-NO" altLang="nb-NO" sz="2400" dirty="0" smtClean="0"/>
              <a:t>å ta </a:t>
            </a:r>
            <a:r>
              <a:rPr lang="nn-NO" altLang="nb-NO" sz="2400" dirty="0"/>
              <a:t>hand om andre miljø- og samfunnsomsyn. </a:t>
            </a:r>
            <a:endParaRPr lang="nn-NO" altLang="nb-NO" sz="2400" dirty="0" smtClean="0"/>
          </a:p>
          <a:p>
            <a:endParaRPr lang="nn-NO" altLang="nb-NO" sz="2200" dirty="0" smtClean="0">
              <a:solidFill>
                <a:srgbClr val="006600"/>
              </a:solidFill>
            </a:endParaRPr>
          </a:p>
          <a:p>
            <a:pPr marL="0" indent="0">
              <a:buNone/>
            </a:pPr>
            <a:endParaRPr lang="nb-NO" altLang="nb-NO" sz="2200" dirty="0" smtClean="0"/>
          </a:p>
        </p:txBody>
      </p:sp>
      <p:pic>
        <p:nvPicPr>
          <p:cNvPr id="2" name="Bilde 1"/>
          <p:cNvPicPr>
            <a:picLocks noChangeAspect="1"/>
          </p:cNvPicPr>
          <p:nvPr/>
        </p:nvPicPr>
        <p:blipFill>
          <a:blip r:embed="rId2"/>
          <a:stretch>
            <a:fillRect/>
          </a:stretch>
        </p:blipFill>
        <p:spPr>
          <a:xfrm>
            <a:off x="557561" y="228370"/>
            <a:ext cx="5623824" cy="1399707"/>
          </a:xfrm>
          <a:prstGeom prst="rect">
            <a:avLst/>
          </a:prstGeom>
        </p:spPr>
      </p:pic>
    </p:spTree>
    <p:extLst>
      <p:ext uri="{BB962C8B-B14F-4D97-AF65-F5344CB8AC3E}">
        <p14:creationId xmlns:p14="http://schemas.microsoft.com/office/powerpoint/2010/main" val="4017141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01444" y="561777"/>
            <a:ext cx="6406587" cy="1599286"/>
          </a:xfrm>
          <a:prstGeom prst="rect">
            <a:avLst/>
          </a:prstGeom>
        </p:spPr>
      </p:pic>
      <p:sp>
        <p:nvSpPr>
          <p:cNvPr id="11" name="Rektangel 10"/>
          <p:cNvSpPr/>
          <p:nvPr/>
        </p:nvSpPr>
        <p:spPr>
          <a:xfrm>
            <a:off x="401444" y="2410658"/>
            <a:ext cx="8285356" cy="1569660"/>
          </a:xfrm>
          <a:prstGeom prst="rect">
            <a:avLst/>
          </a:prstGeom>
          <a:solidFill>
            <a:schemeClr val="bg1">
              <a:alpha val="80000"/>
            </a:schemeClr>
          </a:solidFill>
          <a:ln>
            <a:solidFill>
              <a:schemeClr val="bg1">
                <a:lumMod val="75000"/>
              </a:schemeClr>
            </a:solidFill>
          </a:ln>
        </p:spPr>
        <p:txBody>
          <a:bodyPr wrap="square">
            <a:spAutoFit/>
          </a:bodyPr>
          <a:lstStyle/>
          <a:p>
            <a:pPr lvl="0">
              <a:spcBef>
                <a:spcPct val="20000"/>
              </a:spcBef>
            </a:pPr>
            <a:r>
              <a:rPr lang="nn-NO" altLang="nb-NO" sz="2400" dirty="0">
                <a:solidFill>
                  <a:srgbClr val="0033CC"/>
                </a:solidFill>
                <a:latin typeface="Arial" panose="020B0604020202020204" pitchFamily="34" charset="0"/>
              </a:rPr>
              <a:t>Fylkeskommunane og kommunane sikrar tilgjenge til gode mineralreservar</a:t>
            </a:r>
            <a:r>
              <a:rPr lang="nn-NO" altLang="nb-NO" sz="2400" dirty="0">
                <a:solidFill>
                  <a:prstClr val="black"/>
                </a:solidFill>
                <a:latin typeface="Arial" panose="020B0604020202020204" pitchFamily="34" charset="0"/>
              </a:rPr>
              <a:t> for mogleg utvinning og veg dette opp mot miljøomsyn og andre samfunnsinteresser. </a:t>
            </a:r>
            <a:r>
              <a:rPr lang="nn-NO" altLang="nb-NO" sz="2400" dirty="0">
                <a:solidFill>
                  <a:srgbClr val="0033CC"/>
                </a:solidFill>
                <a:latin typeface="Arial" panose="020B0604020202020204" pitchFamily="34" charset="0"/>
              </a:rPr>
              <a:t>Behovet for og tilgangen til byggjeråstoff blir sett i ein regional samanheng. </a:t>
            </a:r>
            <a:endParaRPr lang="nb-NO" altLang="nb-NO" sz="2400" dirty="0">
              <a:solidFill>
                <a:srgbClr val="0033CC"/>
              </a:solidFill>
              <a:latin typeface="Arial" panose="020B0604020202020204" pitchFamily="34" charset="0"/>
            </a:endParaRPr>
          </a:p>
        </p:txBody>
      </p:sp>
      <p:pic>
        <p:nvPicPr>
          <p:cNvPr id="2" name="Bilde 1"/>
          <p:cNvPicPr>
            <a:picLocks noChangeAspect="1"/>
          </p:cNvPicPr>
          <p:nvPr/>
        </p:nvPicPr>
        <p:blipFill>
          <a:blip r:embed="rId3"/>
          <a:stretch>
            <a:fillRect/>
          </a:stretch>
        </p:blipFill>
        <p:spPr>
          <a:xfrm>
            <a:off x="401444" y="4317911"/>
            <a:ext cx="4359650" cy="689273"/>
          </a:xfrm>
          <a:prstGeom prst="rect">
            <a:avLst/>
          </a:prstGeom>
        </p:spPr>
      </p:pic>
      <p:sp>
        <p:nvSpPr>
          <p:cNvPr id="3" name="TekstSylinder 2"/>
          <p:cNvSpPr txBox="1"/>
          <p:nvPr/>
        </p:nvSpPr>
        <p:spPr>
          <a:xfrm rot="21146777">
            <a:off x="401444" y="5233265"/>
            <a:ext cx="2799164" cy="461665"/>
          </a:xfrm>
          <a:prstGeom prst="rect">
            <a:avLst/>
          </a:prstGeom>
          <a:noFill/>
        </p:spPr>
        <p:txBody>
          <a:bodyPr wrap="none" rtlCol="0">
            <a:spAutoFit/>
          </a:bodyPr>
          <a:lstStyle/>
          <a:p>
            <a:r>
              <a:rPr lang="nb-NO" sz="2400" b="1" dirty="0" smtClean="0">
                <a:solidFill>
                  <a:srgbClr val="006600"/>
                </a:solidFill>
                <a:latin typeface="Arial" panose="020B0604020202020204" pitchFamily="34" charset="0"/>
              </a:rPr>
              <a:t>Sirkulær økonomi</a:t>
            </a:r>
            <a:endParaRPr lang="nn-NO" sz="2400" b="1" dirty="0">
              <a:solidFill>
                <a:srgbClr val="006600"/>
              </a:solidFill>
              <a:latin typeface="Arial" panose="020B0604020202020204" pitchFamily="34" charset="0"/>
            </a:endParaRPr>
          </a:p>
        </p:txBody>
      </p:sp>
      <p:pic>
        <p:nvPicPr>
          <p:cNvPr id="4" name="Bilde 3"/>
          <p:cNvPicPr>
            <a:picLocks noChangeAspect="1"/>
          </p:cNvPicPr>
          <p:nvPr/>
        </p:nvPicPr>
        <p:blipFill>
          <a:blip r:embed="rId4"/>
          <a:stretch>
            <a:fillRect/>
          </a:stretch>
        </p:blipFill>
        <p:spPr>
          <a:xfrm>
            <a:off x="4849848" y="4317911"/>
            <a:ext cx="2452583" cy="2110603"/>
          </a:xfrm>
          <a:prstGeom prst="rect">
            <a:avLst/>
          </a:prstGeom>
        </p:spPr>
      </p:pic>
      <p:sp>
        <p:nvSpPr>
          <p:cNvPr id="7" name="TekstSylinder 6"/>
          <p:cNvSpPr txBox="1"/>
          <p:nvPr/>
        </p:nvSpPr>
        <p:spPr>
          <a:xfrm rot="20999406">
            <a:off x="3173411" y="5461411"/>
            <a:ext cx="2832657" cy="830997"/>
          </a:xfrm>
          <a:prstGeom prst="rect">
            <a:avLst/>
          </a:prstGeom>
          <a:noFill/>
        </p:spPr>
        <p:txBody>
          <a:bodyPr wrap="square" rtlCol="0">
            <a:spAutoFit/>
          </a:bodyPr>
          <a:lstStyle/>
          <a:p>
            <a:r>
              <a:rPr lang="nb-NO" sz="2400" b="1" dirty="0" smtClean="0">
                <a:solidFill>
                  <a:srgbClr val="006600"/>
                </a:solidFill>
              </a:rPr>
              <a:t>Avfallshierarkiet, </a:t>
            </a:r>
          </a:p>
          <a:p>
            <a:r>
              <a:rPr lang="nb-NO" sz="2400" b="1" dirty="0" smtClean="0">
                <a:solidFill>
                  <a:srgbClr val="006600"/>
                </a:solidFill>
              </a:rPr>
              <a:t>(Miljøstatus 2013)</a:t>
            </a:r>
            <a:endParaRPr lang="nn-NO" sz="2400" b="1" dirty="0">
              <a:solidFill>
                <a:srgbClr val="006600"/>
              </a:solidFill>
            </a:endParaRPr>
          </a:p>
        </p:txBody>
      </p:sp>
    </p:spTree>
    <p:extLst>
      <p:ext uri="{BB962C8B-B14F-4D97-AF65-F5344CB8AC3E}">
        <p14:creationId xmlns:p14="http://schemas.microsoft.com/office/powerpoint/2010/main" val="24921162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600" dirty="0" smtClean="0"/>
              <a:t>Regional plan </a:t>
            </a:r>
            <a:r>
              <a:rPr lang="nb-NO" sz="2800" dirty="0" smtClean="0"/>
              <a:t>byggeråstoff, masseforvaltning</a:t>
            </a:r>
            <a:endParaRPr lang="nn-NO" sz="2800" dirty="0"/>
          </a:p>
        </p:txBody>
      </p:sp>
      <p:sp>
        <p:nvSpPr>
          <p:cNvPr id="3" name="Plassholder for innhold 2"/>
          <p:cNvSpPr>
            <a:spLocks noGrp="1"/>
          </p:cNvSpPr>
          <p:nvPr>
            <p:ph idx="1"/>
          </p:nvPr>
        </p:nvSpPr>
        <p:spPr>
          <a:xfrm>
            <a:off x="457200" y="1316038"/>
            <a:ext cx="8229600" cy="4248183"/>
          </a:xfrm>
        </p:spPr>
        <p:txBody>
          <a:bodyPr/>
          <a:lstStyle/>
          <a:p>
            <a:pPr marL="0" indent="0">
              <a:buNone/>
            </a:pPr>
            <a:r>
              <a:rPr lang="nb-NO" sz="2400" b="1" dirty="0" smtClean="0">
                <a:latin typeface="Arial" panose="020B0604020202020204" pitchFamily="34" charset="0"/>
                <a:cs typeface="Arial" panose="020B0604020202020204" pitchFamily="34" charset="0"/>
              </a:rPr>
              <a:t>Hordaland: </a:t>
            </a:r>
            <a:r>
              <a:rPr lang="nb-NO" sz="2400" dirty="0" smtClean="0">
                <a:latin typeface="Arial" panose="020B0604020202020204" pitchFamily="34" charset="0"/>
                <a:cs typeface="Arial" panose="020B0604020202020204" pitchFamily="34" charset="0"/>
              </a:rPr>
              <a:t>Ingen plan eller planarbeid påbegynt, men Regional </a:t>
            </a:r>
            <a:r>
              <a:rPr lang="nb-NO" sz="2400" dirty="0">
                <a:latin typeface="Arial" panose="020B0604020202020204" pitchFamily="34" charset="0"/>
                <a:cs typeface="Arial" panose="020B0604020202020204" pitchFamily="34" charset="0"/>
              </a:rPr>
              <a:t>planstrategi 2016–2020 </a:t>
            </a:r>
            <a:r>
              <a:rPr lang="nb-NO" sz="2400" dirty="0" smtClean="0">
                <a:latin typeface="Arial" panose="020B0604020202020204" pitchFamily="34" charset="0"/>
                <a:cs typeface="Arial" panose="020B0604020202020204" pitchFamily="34" charset="0"/>
              </a:rPr>
              <a:t>seier det skal </a:t>
            </a:r>
            <a:r>
              <a:rPr lang="nb-NO" sz="2400" dirty="0" err="1" smtClean="0">
                <a:latin typeface="Arial" panose="020B0604020202020204" pitchFamily="34" charset="0"/>
                <a:cs typeface="Arial" panose="020B0604020202020204" pitchFamily="34" charset="0"/>
              </a:rPr>
              <a:t>lagast</a:t>
            </a:r>
            <a:r>
              <a:rPr lang="nb-NO" sz="2400" dirty="0" smtClean="0">
                <a:latin typeface="Arial" panose="020B0604020202020204" pitchFamily="34" charset="0"/>
                <a:cs typeface="Arial" panose="020B0604020202020204" pitchFamily="34" charset="0"/>
              </a:rPr>
              <a:t>:</a:t>
            </a:r>
            <a:endParaRPr lang="nb-NO" sz="2400" dirty="0">
              <a:latin typeface="Arial" panose="020B0604020202020204" pitchFamily="34" charset="0"/>
              <a:cs typeface="Arial" panose="020B0604020202020204" pitchFamily="34" charset="0"/>
            </a:endParaRPr>
          </a:p>
          <a:p>
            <a:pPr marL="342900" lvl="1" indent="-342900">
              <a:spcBef>
                <a:spcPts val="600"/>
              </a:spcBef>
              <a:buFont typeface="Arial" panose="020B0604020202020204" pitchFamily="34" charset="0"/>
              <a:buChar char="•"/>
            </a:pPr>
            <a:r>
              <a:rPr lang="nb-NO" sz="2400" dirty="0">
                <a:latin typeface="Arial" panose="020B0604020202020204" pitchFamily="34" charset="0"/>
                <a:cs typeface="Arial" panose="020B0604020202020204" pitchFamily="34" charset="0"/>
              </a:rPr>
              <a:t>R</a:t>
            </a:r>
            <a:r>
              <a:rPr lang="nb-NO" sz="2400" dirty="0" smtClean="0">
                <a:latin typeface="Arial" panose="020B0604020202020204" pitchFamily="34" charset="0"/>
                <a:cs typeface="Arial" panose="020B0604020202020204" pitchFamily="34" charset="0"/>
              </a:rPr>
              <a:t>egional plan </a:t>
            </a:r>
            <a:r>
              <a:rPr lang="nb-NO" sz="2400" dirty="0">
                <a:latin typeface="Arial" panose="020B0604020202020204" pitchFamily="34" charset="0"/>
                <a:cs typeface="Arial" panose="020B0604020202020204" pitchFamily="34" charset="0"/>
              </a:rPr>
              <a:t>for areal, natur- og </a:t>
            </a:r>
            <a:r>
              <a:rPr lang="nb-NO" sz="2400" dirty="0" err="1">
                <a:latin typeface="Arial" panose="020B0604020202020204" pitchFamily="34" charset="0"/>
                <a:cs typeface="Arial" panose="020B0604020202020204" pitchFamily="34" charset="0"/>
              </a:rPr>
              <a:t>kulturminneressursar</a:t>
            </a:r>
            <a:r>
              <a:rPr lang="nb-NO" sz="2400" dirty="0" smtClean="0">
                <a:latin typeface="Arial" panose="020B0604020202020204" pitchFamily="34" charset="0"/>
                <a:cs typeface="Arial" panose="020B0604020202020204" pitchFamily="34" charset="0"/>
              </a:rPr>
              <a:t>.</a:t>
            </a:r>
            <a:endParaRPr lang="nb-NO" sz="2400" dirty="0">
              <a:latin typeface="Arial" panose="020B0604020202020204" pitchFamily="34" charset="0"/>
              <a:cs typeface="Arial" panose="020B0604020202020204" pitchFamily="34" charset="0"/>
            </a:endParaRPr>
          </a:p>
          <a:p>
            <a:pPr marL="719138" lvl="1" indent="-358775">
              <a:spcBef>
                <a:spcPts val="600"/>
              </a:spcBef>
              <a:buFont typeface="Wingdings" panose="05000000000000000000" pitchFamily="2" charset="2"/>
              <a:buChar char="v"/>
            </a:pPr>
            <a:r>
              <a:rPr lang="nb-NO" sz="2400" i="1" dirty="0" smtClean="0">
                <a:solidFill>
                  <a:srgbClr val="0033CC"/>
                </a:solidFill>
                <a:latin typeface="Arial" panose="020B0604020202020204" pitchFamily="34" charset="0"/>
                <a:cs typeface="Arial" panose="020B0604020202020204" pitchFamily="34" charset="0"/>
              </a:rPr>
              <a:t>Planen </a:t>
            </a:r>
            <a:r>
              <a:rPr lang="nb-NO" sz="2400" i="1" dirty="0">
                <a:solidFill>
                  <a:srgbClr val="0033CC"/>
                </a:solidFill>
                <a:latin typeface="Arial" panose="020B0604020202020204" pitchFamily="34" charset="0"/>
                <a:cs typeface="Arial" panose="020B0604020202020204" pitchFamily="34" charset="0"/>
              </a:rPr>
              <a:t>kan også omfatte forvaltning av stein, sand, grus og mineraler. Også bruk av </a:t>
            </a:r>
            <a:r>
              <a:rPr lang="nb-NO" sz="2400" i="1" dirty="0" err="1">
                <a:solidFill>
                  <a:srgbClr val="0033CC"/>
                </a:solidFill>
                <a:latin typeface="Arial" panose="020B0604020202020204" pitchFamily="34" charset="0"/>
                <a:cs typeface="Arial" panose="020B0604020202020204" pitchFamily="34" charset="0"/>
              </a:rPr>
              <a:t>overskotsmassar</a:t>
            </a:r>
            <a:r>
              <a:rPr lang="nb-NO" sz="2400" i="1" dirty="0">
                <a:solidFill>
                  <a:srgbClr val="0033CC"/>
                </a:solidFill>
                <a:latin typeface="Arial" panose="020B0604020202020204" pitchFamily="34" charset="0"/>
                <a:cs typeface="Arial" panose="020B0604020202020204" pitchFamily="34" charset="0"/>
              </a:rPr>
              <a:t> </a:t>
            </a:r>
            <a:r>
              <a:rPr lang="nb-NO" sz="2400" i="1" dirty="0" err="1">
                <a:solidFill>
                  <a:srgbClr val="0033CC"/>
                </a:solidFill>
                <a:latin typeface="Arial" panose="020B0604020202020204" pitchFamily="34" charset="0"/>
                <a:cs typeface="Arial" panose="020B0604020202020204" pitchFamily="34" charset="0"/>
              </a:rPr>
              <a:t>frå</a:t>
            </a:r>
            <a:r>
              <a:rPr lang="nb-NO" sz="2400" i="1" dirty="0">
                <a:solidFill>
                  <a:srgbClr val="0033CC"/>
                </a:solidFill>
                <a:latin typeface="Arial" panose="020B0604020202020204" pitchFamily="34" charset="0"/>
                <a:cs typeface="Arial" panose="020B0604020202020204" pitchFamily="34" charset="0"/>
              </a:rPr>
              <a:t> </a:t>
            </a:r>
            <a:r>
              <a:rPr lang="nb-NO" sz="2400" i="1" dirty="0" err="1">
                <a:solidFill>
                  <a:srgbClr val="0033CC"/>
                </a:solidFill>
                <a:latin typeface="Arial" panose="020B0604020202020204" pitchFamily="34" charset="0"/>
                <a:cs typeface="Arial" panose="020B0604020202020204" pitchFamily="34" charset="0"/>
              </a:rPr>
              <a:t>samferdselanlegg</a:t>
            </a:r>
            <a:r>
              <a:rPr lang="nb-NO" sz="2400" dirty="0" smtClean="0">
                <a:latin typeface="Arial" panose="020B0604020202020204" pitchFamily="34" charset="0"/>
                <a:cs typeface="Arial" panose="020B0604020202020204" pitchFamily="34" charset="0"/>
              </a:rPr>
              <a:t>.</a:t>
            </a:r>
            <a:endParaRPr lang="nb-NO" sz="2400" dirty="0">
              <a:latin typeface="Arial" panose="020B0604020202020204" pitchFamily="34" charset="0"/>
              <a:cs typeface="Arial" panose="020B0604020202020204" pitchFamily="34" charset="0"/>
            </a:endParaRPr>
          </a:p>
          <a:p>
            <a:pPr marL="273050" indent="-273050">
              <a:spcBef>
                <a:spcPts val="1200"/>
              </a:spcBef>
            </a:pPr>
            <a:r>
              <a:rPr lang="nb-NO" sz="2400" dirty="0" smtClean="0">
                <a:latin typeface="Arial" panose="020B0604020202020204" pitchFamily="34" charset="0"/>
                <a:cs typeface="Arial" panose="020B0604020202020204" pitchFamily="34" charset="0"/>
              </a:rPr>
              <a:t>Regional </a:t>
            </a:r>
            <a:r>
              <a:rPr lang="nb-NO" sz="2400" dirty="0">
                <a:latin typeface="Arial" panose="020B0604020202020204" pitchFamily="34" charset="0"/>
                <a:cs typeface="Arial" panose="020B0604020202020204" pitchFamily="34" charset="0"/>
              </a:rPr>
              <a:t>areal- og transportplan for bergensområdet 2017–2028 </a:t>
            </a:r>
            <a:r>
              <a:rPr lang="nb-NO" sz="2400" dirty="0" smtClean="0">
                <a:latin typeface="Arial" panose="020B0604020202020204" pitchFamily="34" charset="0"/>
                <a:cs typeface="Arial" panose="020B0604020202020204" pitchFamily="34" charset="0"/>
              </a:rPr>
              <a:t>(vedtatt </a:t>
            </a:r>
            <a:r>
              <a:rPr lang="nb-NO" sz="2400" dirty="0">
                <a:latin typeface="Arial" panose="020B0604020202020204" pitchFamily="34" charset="0"/>
                <a:cs typeface="Arial" panose="020B0604020202020204" pitchFamily="34" charset="0"/>
              </a:rPr>
              <a:t>juni 2017): </a:t>
            </a:r>
          </a:p>
          <a:p>
            <a:pPr marL="622300" lvl="1" indent="-261938">
              <a:spcBef>
                <a:spcPts val="600"/>
              </a:spcBef>
            </a:pPr>
            <a:r>
              <a:rPr lang="nb-NO" sz="2400" dirty="0">
                <a:latin typeface="Arial" panose="020B0604020202020204" pitchFamily="34" charset="0"/>
                <a:cs typeface="Arial" panose="020B0604020202020204" pitchFamily="34" charset="0"/>
              </a:rPr>
              <a:t>Tiltak 4 </a:t>
            </a:r>
            <a:r>
              <a:rPr lang="nb-NO" sz="2400" dirty="0" err="1" smtClean="0">
                <a:latin typeface="Arial" panose="020B0604020202020204" pitchFamily="34" charset="0"/>
                <a:cs typeface="Arial" panose="020B0604020202020204" pitchFamily="34" charset="0"/>
              </a:rPr>
              <a:t>Massehandtering</a:t>
            </a:r>
            <a:r>
              <a:rPr lang="nb-NO" sz="2400" dirty="0">
                <a:latin typeface="Arial" panose="020B0604020202020204" pitchFamily="34" charset="0"/>
                <a:cs typeface="Arial" panose="020B0604020202020204" pitchFamily="34" charset="0"/>
              </a:rPr>
              <a:t>: </a:t>
            </a:r>
            <a:r>
              <a:rPr lang="nn-NO" sz="2400" dirty="0">
                <a:solidFill>
                  <a:srgbClr val="0033CC"/>
                </a:solidFill>
                <a:latin typeface="Arial" panose="020B0604020202020204" pitchFamily="34" charset="0"/>
                <a:cs typeface="Arial" panose="020B0604020202020204" pitchFamily="34" charset="0"/>
              </a:rPr>
              <a:t>Mogelegheitsstudie på massehandtering i </a:t>
            </a:r>
            <a:r>
              <a:rPr lang="nn-NO" sz="2400" dirty="0" err="1">
                <a:solidFill>
                  <a:srgbClr val="0033CC"/>
                </a:solidFill>
                <a:latin typeface="Arial" panose="020B0604020202020204" pitchFamily="34" charset="0"/>
                <a:cs typeface="Arial" panose="020B0604020202020204" pitchFamily="34" charset="0"/>
              </a:rPr>
              <a:t>bergensområdet</a:t>
            </a:r>
            <a:r>
              <a:rPr lang="nn-NO" sz="2400" dirty="0">
                <a:solidFill>
                  <a:srgbClr val="0033CC"/>
                </a:solidFill>
                <a:latin typeface="Arial" panose="020B0604020202020204" pitchFamily="34" charset="0"/>
                <a:cs typeface="Arial" panose="020B0604020202020204" pitchFamily="34" charset="0"/>
              </a:rPr>
              <a:t> </a:t>
            </a:r>
            <a:r>
              <a:rPr lang="nn-NO" sz="2400" dirty="0">
                <a:latin typeface="Arial" panose="020B0604020202020204" pitchFamily="34" charset="0"/>
                <a:cs typeface="Arial" panose="020B0604020202020204" pitchFamily="34" charset="0"/>
              </a:rPr>
              <a:t>(</a:t>
            </a:r>
            <a:r>
              <a:rPr lang="nn-NO" sz="2400" dirty="0" err="1">
                <a:latin typeface="Arial" panose="020B0604020202020204" pitchFamily="34" charset="0"/>
                <a:cs typeface="Arial" panose="020B0604020202020204" pitchFamily="34" charset="0"/>
              </a:rPr>
              <a:t>Oppstart</a:t>
            </a:r>
            <a:r>
              <a:rPr lang="nn-NO" sz="2400" dirty="0">
                <a:latin typeface="Arial" panose="020B0604020202020204" pitchFamily="34" charset="0"/>
                <a:cs typeface="Arial" panose="020B0604020202020204" pitchFamily="34" charset="0"/>
              </a:rPr>
              <a:t> 2018)</a:t>
            </a:r>
            <a:endParaRPr lang="nb-NO" sz="2400" dirty="0">
              <a:latin typeface="Arial" panose="020B0604020202020204" pitchFamily="34" charset="0"/>
              <a:cs typeface="Arial" panose="020B0604020202020204" pitchFamily="34" charset="0"/>
            </a:endParaRPr>
          </a:p>
          <a:p>
            <a:pPr marL="0" indent="0">
              <a:spcBef>
                <a:spcPts val="0"/>
              </a:spcBef>
              <a:buNone/>
            </a:pPr>
            <a:endParaRPr lang="nb-NO" sz="2400" dirty="0" smtClean="0">
              <a:latin typeface="Arial" panose="020B0604020202020204" pitchFamily="34" charset="0"/>
              <a:cs typeface="Arial" panose="020B0604020202020204" pitchFamily="34" charset="0"/>
            </a:endParaRPr>
          </a:p>
        </p:txBody>
      </p:sp>
      <p:sp>
        <p:nvSpPr>
          <p:cNvPr id="6" name="TekstSylinder 5"/>
          <p:cNvSpPr txBox="1"/>
          <p:nvPr/>
        </p:nvSpPr>
        <p:spPr>
          <a:xfrm>
            <a:off x="457200" y="5564221"/>
            <a:ext cx="8229600" cy="707886"/>
          </a:xfrm>
          <a:prstGeom prst="rect">
            <a:avLst/>
          </a:prstGeom>
          <a:noFill/>
        </p:spPr>
        <p:txBody>
          <a:bodyPr wrap="square" rtlCol="0">
            <a:spAutoFit/>
          </a:bodyPr>
          <a:lstStyle/>
          <a:p>
            <a:r>
              <a:rPr lang="nb-NO" sz="2000" dirty="0" smtClean="0"/>
              <a:t>Bergen kommune har gjennomført utredning </a:t>
            </a:r>
            <a:r>
              <a:rPr lang="nb-NO" sz="2000" dirty="0" smtClean="0"/>
              <a:t>om Samfunnsnyttig </a:t>
            </a:r>
            <a:r>
              <a:rPr lang="nb-NO" sz="2000" dirty="0" smtClean="0"/>
              <a:t>massedisponering (2015). </a:t>
            </a:r>
            <a:r>
              <a:rPr lang="nb-NO" sz="2000" dirty="0" smtClean="0"/>
              <a:t>Eigen </a:t>
            </a:r>
            <a:r>
              <a:rPr lang="nb-NO" sz="2000" dirty="0" smtClean="0"/>
              <a:t>presentasjon på </a:t>
            </a:r>
            <a:r>
              <a:rPr lang="nb-NO" sz="2000" dirty="0" smtClean="0"/>
              <a:t>møtet.</a:t>
            </a:r>
            <a:endParaRPr lang="nn-NO" sz="2000" dirty="0"/>
          </a:p>
        </p:txBody>
      </p:sp>
    </p:spTree>
    <p:extLst>
      <p:ext uri="{BB962C8B-B14F-4D97-AF65-F5344CB8AC3E}">
        <p14:creationId xmlns:p14="http://schemas.microsoft.com/office/powerpoint/2010/main" val="4857224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6681</TotalTime>
  <Words>5135</Words>
  <Application>Microsoft Office PowerPoint</Application>
  <PresentationFormat>Skjermfremvisning (4:3)</PresentationFormat>
  <Paragraphs>352</Paragraphs>
  <Slides>64</Slides>
  <Notes>0</Notes>
  <HiddenSlides>0</HiddenSlides>
  <MMClips>0</MMClips>
  <ScaleCrop>false</ScaleCrop>
  <HeadingPairs>
    <vt:vector size="6" baseType="variant">
      <vt:variant>
        <vt:lpstr>Brukte skrifter</vt:lpstr>
      </vt:variant>
      <vt:variant>
        <vt:i4>4</vt:i4>
      </vt:variant>
      <vt:variant>
        <vt:lpstr>Tema</vt:lpstr>
      </vt:variant>
      <vt:variant>
        <vt:i4>2</vt:i4>
      </vt:variant>
      <vt:variant>
        <vt:lpstr>Lysbildetitler</vt:lpstr>
      </vt:variant>
      <vt:variant>
        <vt:i4>64</vt:i4>
      </vt:variant>
    </vt:vector>
  </HeadingPairs>
  <TitlesOfParts>
    <vt:vector size="70" baseType="lpstr">
      <vt:lpstr>Arial</vt:lpstr>
      <vt:lpstr>Calibri</vt:lpstr>
      <vt:lpstr>Times New Roman</vt:lpstr>
      <vt:lpstr>Wingdings</vt:lpstr>
      <vt:lpstr>Office-tema</vt:lpstr>
      <vt:lpstr>1_Office-tema</vt:lpstr>
      <vt:lpstr>Handtering av overskotsmassar  i regional planlegging </vt:lpstr>
      <vt:lpstr>Delmål i prosjektet</vt:lpstr>
      <vt:lpstr>Frå prosjektplanen (H1):</vt:lpstr>
      <vt:lpstr>Kvalitetstesting av bergartsprøver  Eksempel frå Hordaland – NGU rapport 2001.035 </vt:lpstr>
      <vt:lpstr>PowerPoint-presentasjon</vt:lpstr>
      <vt:lpstr>Oppgåver - regional og lokal planlegging</vt:lpstr>
      <vt:lpstr>PowerPoint-presentasjon</vt:lpstr>
      <vt:lpstr>PowerPoint-presentasjon</vt:lpstr>
      <vt:lpstr>Regional plan byggeråstoff, masseforvaltning</vt:lpstr>
      <vt:lpstr>Regional plan byggeråstoff, masseforvaltning</vt:lpstr>
      <vt:lpstr>Kommunal plan for massehåndtering</vt:lpstr>
      <vt:lpstr>Masseforvaltningsplan i Bærum kommune</vt:lpstr>
      <vt:lpstr>Masseforvaltningsplan i Bærum kommune </vt:lpstr>
      <vt:lpstr>Masseforvaltningsplan i Bærum kommune </vt:lpstr>
      <vt:lpstr>Masseforvaltningsplan i Bærum kommune</vt:lpstr>
      <vt:lpstr>Masseforvaltningsplan Bærum kommune</vt:lpstr>
      <vt:lpstr>Bærum kommune – kpa 2017–35 planbeskrivelse</vt:lpstr>
      <vt:lpstr>Bærum kommune – kpa 2017–35 planbeskrivelse</vt:lpstr>
      <vt:lpstr>Bærum Ressursbank (forprosjekt 2017) </vt:lpstr>
      <vt:lpstr>Bærum Ressursbank (forprosjekt 2017) </vt:lpstr>
      <vt:lpstr>Bærum Ressursbank (hovedprosjekt 2018) </vt:lpstr>
      <vt:lpstr>PowerPoint-presentasjon</vt:lpstr>
      <vt:lpstr> Bakgrunn</vt:lpstr>
      <vt:lpstr> Mål med planen</vt:lpstr>
      <vt:lpstr>Definisjonar – overskotsmassar frå bygge- og anleggsverksemd</vt:lpstr>
      <vt:lpstr>Areal for mottak av overskotsmassar</vt:lpstr>
      <vt:lpstr>Areal for mottak av overskotsmassar (2.2.4)</vt:lpstr>
      <vt:lpstr>Gjenbruk av  overskotsmassar</vt:lpstr>
      <vt:lpstr>Gjenbruk av  overskotsmassar</vt:lpstr>
      <vt:lpstr>Gjenbruk av  overskotsmassar</vt:lpstr>
      <vt:lpstr>Gjenbruk av  overskotsmassar (forts.)</vt:lpstr>
      <vt:lpstr>Strategier for langsiktig masseforvaltning 1 Overordnede strategier:</vt:lpstr>
      <vt:lpstr>Strategier for langsiktig masseforvaltning 1 Overordnede strategier:</vt:lpstr>
      <vt:lpstr>Strategier for langsiktig masseforvaltning 2 Strategier for å sikre arealer for uttak av byggeråstoff:</vt:lpstr>
      <vt:lpstr>PowerPoint-presentasjon</vt:lpstr>
      <vt:lpstr>Frå Regionalplan for massehåndtering på Jæren 2018-</vt:lpstr>
      <vt:lpstr>Frå Regionalplan for massehåndtering på Jæren Mål </vt:lpstr>
      <vt:lpstr>Frå Regionalplan for massehåndtering på Jæren Mål for håndtering av overskuddsmasser</vt:lpstr>
      <vt:lpstr>Frå Regionalplan for massehåndtering på Jæren Mål for håndtering av overskuddsmasser</vt:lpstr>
      <vt:lpstr>PowerPoint-presentasjon</vt:lpstr>
      <vt:lpstr>Prinsipp for avfallshåndtering – skreddersydd for overskotsmassar</vt:lpstr>
      <vt:lpstr>Frå Regionalplan for massehåndtering på Jæren Behov for kunnskap i offentleg sektor </vt:lpstr>
      <vt:lpstr>Frå Regionalplan for massehåndtering på Jæren Sortering og bruk av masse</vt:lpstr>
      <vt:lpstr>Frå Regionalplan for massehåndtering på Jæren Et regionalt mottaksapparat for masse</vt:lpstr>
      <vt:lpstr>Frå Regionalplan for massehåndtering på Jæren Plassering av sentrale mottak og mellomlager</vt:lpstr>
      <vt:lpstr>Frå Regionalplan for massehåndtering på Jæren Behov for supplering av mottaksstruktur </vt:lpstr>
      <vt:lpstr>Frå Regionalplan for massehåndtering på Jæren Transport av overskuddsmasser og byggeråstoff </vt:lpstr>
      <vt:lpstr>Frå Regionalplan for massehåndtering på Jæren Redskaper for logistikk og dokumentasjon av kvalitet</vt:lpstr>
      <vt:lpstr>Frå Regionalplan for massehåndtering på Jæren Retningslinjer for massehåndtering</vt:lpstr>
      <vt:lpstr>Frå Regionalplan for massehåndtering på Jæren Retningslinjer for massehåndtering</vt:lpstr>
      <vt:lpstr>Frå Regionalplan for massehåndtering på Jæren Handlingsprogram</vt:lpstr>
      <vt:lpstr>Klimasats tiltak – massetransport/-handtering – Rogaland </vt:lpstr>
      <vt:lpstr>Kommunal rettleiar - masseforvaltning</vt:lpstr>
      <vt:lpstr>PowerPoint-presentasjon</vt:lpstr>
      <vt:lpstr>PowerPoint-presentasjon</vt:lpstr>
      <vt:lpstr>Pukk- og grusførekomstar Hordaland</vt:lpstr>
      <vt:lpstr>Materialstraumar for pukk i Hordaland i 2013 (eksport til utlandet er utelatt)</vt:lpstr>
      <vt:lpstr>Lokalitetar for masseuttak og bearbeiding  Ta utgangspunkt i NGU ressurskart med verdivurdering</vt:lpstr>
      <vt:lpstr>Mogelege lokalitetar for massehandtering i Hordaland</vt:lpstr>
      <vt:lpstr>Massehandtering? – NorStone, Askøy</vt:lpstr>
      <vt:lpstr>Massehandtering? – Oster pukk og sand AS, Eikefet, Lindås</vt:lpstr>
      <vt:lpstr>Massehandtering? - Eikenes, Lindås</vt:lpstr>
      <vt:lpstr>Massehandtering? Eide pukkverk/Industriområde, Fjell</vt:lpstr>
      <vt:lpstr>Import av pukk til Hordaland frå Rogaland?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Sanja</dc:creator>
  <cp:lastModifiedBy>Jomar Ragnhildstveit</cp:lastModifiedBy>
  <cp:revision>537</cp:revision>
  <dcterms:created xsi:type="dcterms:W3CDTF">2016-05-26T14:01:39Z</dcterms:created>
  <dcterms:modified xsi:type="dcterms:W3CDTF">2018-10-22T10:20:48Z</dcterms:modified>
</cp:coreProperties>
</file>