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74" r:id="rId2"/>
    <p:sldId id="272" r:id="rId3"/>
    <p:sldId id="287" r:id="rId4"/>
    <p:sldId id="284" r:id="rId5"/>
    <p:sldId id="294" r:id="rId6"/>
    <p:sldId id="262" r:id="rId7"/>
    <p:sldId id="282" r:id="rId8"/>
    <p:sldId id="296" r:id="rId9"/>
    <p:sldId id="295" r:id="rId10"/>
    <p:sldId id="273" r:id="rId11"/>
    <p:sldId id="285" r:id="rId12"/>
    <p:sldId id="265" r:id="rId13"/>
    <p:sldId id="267" r:id="rId14"/>
    <p:sldId id="268" r:id="rId15"/>
    <p:sldId id="270" r:id="rId16"/>
    <p:sldId id="299" r:id="rId17"/>
    <p:sldId id="300" r:id="rId18"/>
    <p:sldId id="297" r:id="rId19"/>
    <p:sldId id="290" r:id="rId20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3366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11" autoAdjust="0"/>
  </p:normalViewPr>
  <p:slideViewPr>
    <p:cSldViewPr>
      <p:cViewPr varScale="1">
        <p:scale>
          <a:sx n="109" d="100"/>
          <a:sy n="109" d="100"/>
        </p:scale>
        <p:origin x="642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4A8E5B-5D3A-4F40-8700-5A071B14D91F}" type="datetimeFigureOut">
              <a:rPr lang="nb-NO" smtClean="0"/>
              <a:t>17.10.2018</a:t>
            </a:fld>
            <a:endParaRPr lang="nb-NO" dirty="0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 dirty="0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83EA47-A566-4A6F-B814-45B9789D8F3B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68742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63574-AB6F-40B8-91D3-436EC7746A4E}" type="datetimeFigureOut">
              <a:rPr lang="nb-NO" smtClean="0"/>
              <a:t>17.10.2018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2CEE-4A5C-4C20-866E-963B02CCBA93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23175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63574-AB6F-40B8-91D3-436EC7746A4E}" type="datetimeFigureOut">
              <a:rPr lang="nb-NO" smtClean="0"/>
              <a:t>17.10.2018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2CEE-4A5C-4C20-866E-963B02CCBA93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98899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63574-AB6F-40B8-91D3-436EC7746A4E}" type="datetimeFigureOut">
              <a:rPr lang="nb-NO" smtClean="0"/>
              <a:t>17.10.2018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2CEE-4A5C-4C20-866E-963B02CCBA93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69643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63574-AB6F-40B8-91D3-436EC7746A4E}" type="datetimeFigureOut">
              <a:rPr lang="nb-NO" smtClean="0"/>
              <a:t>17.10.2018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2CEE-4A5C-4C20-866E-963B02CCBA93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47077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63574-AB6F-40B8-91D3-436EC7746A4E}" type="datetimeFigureOut">
              <a:rPr lang="nb-NO" smtClean="0"/>
              <a:t>17.10.2018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2CEE-4A5C-4C20-866E-963B02CCBA93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22219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63574-AB6F-40B8-91D3-436EC7746A4E}" type="datetimeFigureOut">
              <a:rPr lang="nb-NO" smtClean="0"/>
              <a:t>17.10.2018</a:t>
            </a:fld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2CEE-4A5C-4C20-866E-963B02CCBA93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792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63574-AB6F-40B8-91D3-436EC7746A4E}" type="datetimeFigureOut">
              <a:rPr lang="nb-NO" smtClean="0"/>
              <a:t>17.10.2018</a:t>
            </a:fld>
            <a:endParaRPr lang="nb-NO" dirty="0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2CEE-4A5C-4C20-866E-963B02CCBA93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89256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63574-AB6F-40B8-91D3-436EC7746A4E}" type="datetimeFigureOut">
              <a:rPr lang="nb-NO" smtClean="0"/>
              <a:t>17.10.2018</a:t>
            </a:fld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2CEE-4A5C-4C20-866E-963B02CCBA93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07819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63574-AB6F-40B8-91D3-436EC7746A4E}" type="datetimeFigureOut">
              <a:rPr lang="nb-NO" smtClean="0"/>
              <a:t>17.10.2018</a:t>
            </a:fld>
            <a:endParaRPr lang="nb-NO" dirty="0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2CEE-4A5C-4C20-866E-963B02CCBA93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88681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63574-AB6F-40B8-91D3-436EC7746A4E}" type="datetimeFigureOut">
              <a:rPr lang="nb-NO" smtClean="0"/>
              <a:t>17.10.2018</a:t>
            </a:fld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2CEE-4A5C-4C20-866E-963B02CCBA93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27998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63574-AB6F-40B8-91D3-436EC7746A4E}" type="datetimeFigureOut">
              <a:rPr lang="nb-NO" smtClean="0"/>
              <a:t>17.10.2018</a:t>
            </a:fld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2CEE-4A5C-4C20-866E-963B02CCBA93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36058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163574-AB6F-40B8-91D3-436EC7746A4E}" type="datetimeFigureOut">
              <a:rPr lang="nb-NO" smtClean="0"/>
              <a:t>17.10.2018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B82CEE-4A5C-4C20-866E-963B02CCBA93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42713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27384"/>
            <a:ext cx="9283369" cy="6915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Sylinder 3"/>
          <p:cNvSpPr txBox="1"/>
          <p:nvPr/>
        </p:nvSpPr>
        <p:spPr>
          <a:xfrm>
            <a:off x="683568" y="3933056"/>
            <a:ext cx="7920880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nb-NO" sz="2000" b="1" dirty="0" smtClean="0"/>
          </a:p>
          <a:p>
            <a:pPr algn="ctr"/>
            <a:r>
              <a:rPr lang="nb-NO" sz="2800" b="1" dirty="0" smtClean="0"/>
              <a:t>Samfunnsnyttig massedisponering i Bergen -  </a:t>
            </a:r>
          </a:p>
          <a:p>
            <a:pPr algn="ctr"/>
            <a:r>
              <a:rPr lang="nb-NO" sz="2800" b="1" dirty="0" smtClean="0"/>
              <a:t>Masseforvaltning i kommuneplanen</a:t>
            </a:r>
          </a:p>
          <a:p>
            <a:pPr algn="ctr"/>
            <a:endParaRPr lang="nb-NO" sz="1400" b="1" dirty="0" smtClean="0"/>
          </a:p>
          <a:p>
            <a:pPr algn="ctr"/>
            <a:r>
              <a:rPr lang="nb-NO" b="1" dirty="0" smtClean="0"/>
              <a:t>Ole Roger Lindås</a:t>
            </a:r>
          </a:p>
          <a:p>
            <a:pPr algn="ctr"/>
            <a:r>
              <a:rPr lang="nb-NO" b="1" dirty="0" smtClean="0"/>
              <a:t> Plan- og bygningsetaten</a:t>
            </a:r>
          </a:p>
          <a:p>
            <a:pPr algn="ctr"/>
            <a:endParaRPr lang="nb-NO" sz="700" b="1" dirty="0" smtClean="0"/>
          </a:p>
          <a:p>
            <a:pPr algn="ctr"/>
            <a:r>
              <a:rPr lang="nb-NO" b="1" dirty="0" smtClean="0"/>
              <a:t>17. oktober 2018</a:t>
            </a:r>
            <a:endParaRPr lang="nb-NO" b="1" dirty="0"/>
          </a:p>
          <a:p>
            <a:pPr algn="ctr"/>
            <a:endParaRPr lang="nb-NO" sz="2000" b="1" dirty="0"/>
          </a:p>
        </p:txBody>
      </p:sp>
    </p:spTree>
    <p:extLst>
      <p:ext uri="{BB962C8B-B14F-4D97-AF65-F5344CB8AC3E}">
        <p14:creationId xmlns:p14="http://schemas.microsoft.com/office/powerpoint/2010/main" val="4216058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67544" y="384611"/>
            <a:ext cx="8229600" cy="1039091"/>
          </a:xfrm>
        </p:spPr>
        <p:txBody>
          <a:bodyPr>
            <a:normAutofit/>
          </a:bodyPr>
          <a:lstStyle/>
          <a:p>
            <a:pPr algn="l"/>
            <a:r>
              <a:rPr lang="nb-NO" sz="1800" b="1" dirty="0" smtClean="0"/>
              <a:t>Utredning av</a:t>
            </a:r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>Samfunnsnyttig massedisponering</a:t>
            </a:r>
            <a:endParaRPr lang="nb-NO" dirty="0"/>
          </a:p>
        </p:txBody>
      </p:sp>
      <p:sp>
        <p:nvSpPr>
          <p:cNvPr id="3" name="TekstSylinder 2"/>
          <p:cNvSpPr txBox="1"/>
          <p:nvPr/>
        </p:nvSpPr>
        <p:spPr>
          <a:xfrm>
            <a:off x="1171137" y="1844824"/>
            <a:ext cx="698477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n-NO" sz="2400" dirty="0" smtClean="0"/>
          </a:p>
          <a:p>
            <a:r>
              <a:rPr lang="nn-NO" sz="2400" b="1" u="sng" dirty="0"/>
              <a:t>Korleis legge til rette for:</a:t>
            </a:r>
          </a:p>
          <a:p>
            <a:pPr marL="285750" indent="-285750">
              <a:buFontTx/>
              <a:buChar char="-"/>
            </a:pPr>
            <a:r>
              <a:rPr lang="nn-NO" sz="2400" dirty="0"/>
              <a:t>God bruk av overskotsmassar av stein og </a:t>
            </a:r>
            <a:r>
              <a:rPr lang="nn-NO" sz="2400" dirty="0" smtClean="0"/>
              <a:t>jord?</a:t>
            </a:r>
            <a:endParaRPr lang="nn-NO" sz="2400" dirty="0"/>
          </a:p>
          <a:p>
            <a:pPr marL="285750" indent="-285750">
              <a:buFontTx/>
              <a:buChar char="-"/>
            </a:pPr>
            <a:r>
              <a:rPr lang="nn-NO" sz="2400" dirty="0" smtClean="0"/>
              <a:t>Korte transportlegder med bil ?</a:t>
            </a:r>
          </a:p>
          <a:p>
            <a:pPr marL="285750" indent="-285750">
              <a:buFontTx/>
              <a:buChar char="-"/>
            </a:pPr>
            <a:r>
              <a:rPr lang="nn-NO" sz="2400" dirty="0" smtClean="0"/>
              <a:t>Foredling og salg av lokalt produsert pukk / grus ?</a:t>
            </a:r>
          </a:p>
          <a:p>
            <a:pPr marL="285750" indent="-285750">
              <a:buFontTx/>
              <a:buChar char="-"/>
            </a:pPr>
            <a:r>
              <a:rPr lang="nn-NO" sz="2400" dirty="0" smtClean="0"/>
              <a:t>Gjenbruk og foredling av stein- og jordressursar ?</a:t>
            </a:r>
          </a:p>
          <a:p>
            <a:pPr marL="285750" indent="-285750">
              <a:buFontTx/>
              <a:buChar char="-"/>
            </a:pPr>
            <a:r>
              <a:rPr lang="nn-NO" sz="2400" dirty="0" smtClean="0"/>
              <a:t>Eksport / import med båt ?</a:t>
            </a:r>
          </a:p>
        </p:txBody>
      </p:sp>
    </p:spTree>
    <p:extLst>
      <p:ext uri="{BB962C8B-B14F-4D97-AF65-F5344CB8AC3E}">
        <p14:creationId xmlns:p14="http://schemas.microsoft.com/office/powerpoint/2010/main" val="35013535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600201"/>
            <a:ext cx="4402832" cy="283691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n-NO" sz="2800" b="1" dirty="0" smtClean="0"/>
              <a:t>Rapport dat. 23.11.2015</a:t>
            </a:r>
          </a:p>
          <a:p>
            <a:pPr>
              <a:buFontTx/>
              <a:buChar char="-"/>
            </a:pPr>
            <a:r>
              <a:rPr lang="nn-NO" sz="2000" b="1" dirty="0" smtClean="0"/>
              <a:t>Vurdering av 25 lokalitetar for samfunnsnyttig bruk av overskotsmasse. Lokalitetane er silt ut frå ei liste med 72 lokalitetar produsert i ein GIS-analyse.</a:t>
            </a:r>
          </a:p>
          <a:p>
            <a:pPr marL="0" indent="0">
              <a:buNone/>
            </a:pPr>
            <a:endParaRPr lang="nn-NO" sz="2000" b="1" dirty="0" smtClean="0"/>
          </a:p>
          <a:p>
            <a:pPr>
              <a:buFontTx/>
              <a:buChar char="-"/>
            </a:pPr>
            <a:r>
              <a:rPr lang="nn-NO" sz="2000" b="1" dirty="0" smtClean="0"/>
              <a:t>Utarbeidd som eit ledd i revisjon av kommuneplanen sin arealdel.</a:t>
            </a:r>
          </a:p>
          <a:p>
            <a:pPr marL="0" indent="0">
              <a:buNone/>
            </a:pPr>
            <a:endParaRPr lang="nn-NO" sz="2000" b="1" dirty="0" smtClean="0"/>
          </a:p>
          <a:p>
            <a:pPr marL="0" indent="0">
              <a:buNone/>
            </a:pPr>
            <a:endParaRPr lang="nn-NO" sz="2000" b="1" dirty="0" smtClean="0"/>
          </a:p>
          <a:p>
            <a:pPr marL="0" indent="0">
              <a:buNone/>
            </a:pPr>
            <a:endParaRPr lang="nn-NO" sz="24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7936">
            <a:off x="4819886" y="1296697"/>
            <a:ext cx="3955312" cy="5223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pPr algn="l"/>
            <a:r>
              <a:rPr lang="nb-NO" dirty="0" smtClean="0"/>
              <a:t>Samfunnsnyttig massedisponering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9205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b-NO" sz="1800" b="1" dirty="0" smtClean="0"/>
              <a:t>Utredning av</a:t>
            </a:r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>Samfunnsnyttig massedisponering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/>
          <a:lstStyle/>
          <a:p>
            <a:pPr marL="0" indent="0">
              <a:buNone/>
            </a:pPr>
            <a:r>
              <a:rPr lang="nn-NO" dirty="0" smtClean="0"/>
              <a:t>Status i Bergen kommune:</a:t>
            </a:r>
          </a:p>
          <a:p>
            <a:r>
              <a:rPr lang="nn-NO" sz="2800" dirty="0" smtClean="0"/>
              <a:t>Mangel på lokalitetar for varig deponering av stein</a:t>
            </a:r>
          </a:p>
          <a:p>
            <a:r>
              <a:rPr lang="nn-NO" sz="2800" dirty="0" smtClean="0"/>
              <a:t>Mangel på lokalitetar for gjenbruk av jord</a:t>
            </a:r>
          </a:p>
          <a:p>
            <a:r>
              <a:rPr lang="nn-NO" sz="2800" dirty="0" smtClean="0"/>
              <a:t>Mangel på lokalitetar for sortering, foredling og </a:t>
            </a:r>
            <a:r>
              <a:rPr lang="nn-NO" sz="2800" dirty="0" err="1" smtClean="0"/>
              <a:t>salg</a:t>
            </a:r>
            <a:endParaRPr lang="nn-NO" sz="2800" dirty="0" smtClean="0"/>
          </a:p>
          <a:p>
            <a:r>
              <a:rPr lang="nn-NO" sz="2800" dirty="0" smtClean="0"/>
              <a:t>Mangel på </a:t>
            </a:r>
            <a:r>
              <a:rPr lang="nn-NO" sz="2800" dirty="0" err="1" smtClean="0"/>
              <a:t>kaikapasitet</a:t>
            </a:r>
            <a:r>
              <a:rPr lang="nn-NO" sz="2800" dirty="0" smtClean="0"/>
              <a:t> for eksport og import av stein</a:t>
            </a:r>
          </a:p>
        </p:txBody>
      </p:sp>
    </p:spTree>
    <p:extLst>
      <p:ext uri="{BB962C8B-B14F-4D97-AF65-F5344CB8AC3E}">
        <p14:creationId xmlns:p14="http://schemas.microsoft.com/office/powerpoint/2010/main" val="15812526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b-NO" dirty="0" smtClean="0"/>
              <a:t>Samfunnsnyttig massedisponering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n-NO" sz="2800" b="1" dirty="0" smtClean="0"/>
              <a:t>Mål for prosjektet</a:t>
            </a:r>
          </a:p>
          <a:p>
            <a:r>
              <a:rPr lang="nn-NO" sz="2400" dirty="0" smtClean="0"/>
              <a:t>Vurdere mulighetene for meir samfunnsnyttig ressursbruk</a:t>
            </a:r>
          </a:p>
          <a:p>
            <a:r>
              <a:rPr lang="nn-NO" sz="2400" dirty="0" smtClean="0"/>
              <a:t>Sikre areal i kommuneplanen til mottak, foredling og deponering</a:t>
            </a:r>
          </a:p>
          <a:p>
            <a:r>
              <a:rPr lang="nn-NO" sz="2400" dirty="0" smtClean="0"/>
              <a:t>Legge til rette for gjenvinning av stein- og jordmassar</a:t>
            </a:r>
          </a:p>
          <a:p>
            <a:r>
              <a:rPr lang="nn-NO" sz="2400" dirty="0" smtClean="0"/>
              <a:t>Legge til rette for at matjord kan flyttast til eigna lokalitetar og opparbeidast til ny dyrka mark.</a:t>
            </a:r>
          </a:p>
          <a:p>
            <a:r>
              <a:rPr lang="nn-NO" sz="2400" dirty="0" smtClean="0"/>
              <a:t>Redusere omfang av ulemper for miljø og samfunn frå deponering, lagring, handtering og transport</a:t>
            </a:r>
            <a:endParaRPr lang="nn-NO" sz="2400" dirty="0"/>
          </a:p>
        </p:txBody>
      </p:sp>
    </p:spTree>
    <p:extLst>
      <p:ext uri="{BB962C8B-B14F-4D97-AF65-F5344CB8AC3E}">
        <p14:creationId xmlns:p14="http://schemas.microsoft.com/office/powerpoint/2010/main" val="27682215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b-NO" dirty="0" smtClean="0"/>
              <a:t>Planforslag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n-NO" sz="2800" b="1" dirty="0" smtClean="0"/>
              <a:t>Vurdering av konsekvensar. Kriterier for siling:</a:t>
            </a:r>
          </a:p>
          <a:p>
            <a:r>
              <a:rPr lang="nn-NO" sz="2800" dirty="0" smtClean="0"/>
              <a:t>Nærmiljø</a:t>
            </a:r>
          </a:p>
          <a:p>
            <a:r>
              <a:rPr lang="nn-NO" sz="2800" dirty="0" smtClean="0"/>
              <a:t>Friluftsliv</a:t>
            </a:r>
          </a:p>
          <a:p>
            <a:r>
              <a:rPr lang="nn-NO" sz="2800" dirty="0" smtClean="0"/>
              <a:t>Naturmangfald</a:t>
            </a:r>
          </a:p>
          <a:p>
            <a:r>
              <a:rPr lang="nn-NO" sz="2800" dirty="0" smtClean="0"/>
              <a:t>Landskap</a:t>
            </a:r>
          </a:p>
          <a:p>
            <a:r>
              <a:rPr lang="nn-NO" sz="2800" dirty="0" smtClean="0"/>
              <a:t>Kulturminne og kulturmiljø</a:t>
            </a:r>
          </a:p>
          <a:p>
            <a:r>
              <a:rPr lang="nn-NO" sz="2800" dirty="0" smtClean="0"/>
              <a:t>Landbruk</a:t>
            </a:r>
          </a:p>
          <a:p>
            <a:r>
              <a:rPr lang="nn-NO" sz="2800" dirty="0" smtClean="0"/>
              <a:t>Støy</a:t>
            </a:r>
          </a:p>
          <a:p>
            <a:r>
              <a:rPr lang="nn-NO" sz="2800" dirty="0" smtClean="0"/>
              <a:t>Forureining til luft og vatn</a:t>
            </a:r>
          </a:p>
          <a:p>
            <a:r>
              <a:rPr lang="nn-NO" sz="2800" dirty="0" smtClean="0"/>
              <a:t>Trafikktryggleik</a:t>
            </a:r>
          </a:p>
          <a:p>
            <a:r>
              <a:rPr lang="nn-NO" sz="2800" dirty="0" smtClean="0"/>
              <a:t>Økonomi / kostnadar</a:t>
            </a:r>
            <a:endParaRPr lang="nn-NO" sz="2800" dirty="0"/>
          </a:p>
        </p:txBody>
      </p:sp>
    </p:spTree>
    <p:extLst>
      <p:ext uri="{BB962C8B-B14F-4D97-AF65-F5344CB8AC3E}">
        <p14:creationId xmlns:p14="http://schemas.microsoft.com/office/powerpoint/2010/main" val="27149563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b-NO" dirty="0" smtClean="0"/>
              <a:t>Planforslag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nn-NO" sz="2800" dirty="0" smtClean="0"/>
              <a:t>Under kriteriene inngår vurdering av:</a:t>
            </a:r>
          </a:p>
          <a:p>
            <a:r>
              <a:rPr lang="nn-NO" sz="2800" dirty="0" smtClean="0"/>
              <a:t>Nytteverdi for samfunnet</a:t>
            </a:r>
          </a:p>
          <a:p>
            <a:r>
              <a:rPr lang="nn-NO" sz="2800" dirty="0" smtClean="0"/>
              <a:t>Verknader på natur og samfunn.</a:t>
            </a:r>
          </a:p>
          <a:p>
            <a:r>
              <a:rPr lang="nn-NO" sz="2800" dirty="0" smtClean="0"/>
              <a:t>Eventuell opprusting av vegnett som blir nødvendig for å gi områda ein trafikksikker og effektiv atkomst må sjåast i forhold til nytteverdi.</a:t>
            </a:r>
          </a:p>
          <a:p>
            <a:r>
              <a:rPr lang="nn-NO" sz="2800" dirty="0" smtClean="0"/>
              <a:t>Ein lokalitet for bruk av stein bør kunne ta i mot minst 200 000 m3 masse.</a:t>
            </a:r>
          </a:p>
          <a:p>
            <a:r>
              <a:rPr lang="nn-NO" sz="2800" dirty="0" smtClean="0"/>
              <a:t>Lokalitetar for pukkverk og mellomlagring bør ha ein kapasitet som legg til rette for lønsam drift.</a:t>
            </a:r>
          </a:p>
          <a:p>
            <a:r>
              <a:rPr lang="nn-NO" sz="2800" dirty="0" smtClean="0"/>
              <a:t>Ein lokalitet for nydyrking bør auke dyrka areal med minst 100 daa</a:t>
            </a:r>
          </a:p>
          <a:p>
            <a:r>
              <a:rPr lang="nn-NO" sz="2800" dirty="0" smtClean="0"/>
              <a:t>Lokalitetar skal ikkje i hovudsak bestå av myr, men myr kan inngå der hovuddelen av lokaliteten består av mineraljord.</a:t>
            </a:r>
          </a:p>
          <a:p>
            <a:r>
              <a:rPr lang="nn-NO" sz="2800" dirty="0" smtClean="0"/>
              <a:t>Nokre av lokalitetane for mottak av stein bør kunne ta i mot fleire mill. m</a:t>
            </a:r>
            <a:r>
              <a:rPr lang="nn-NO" sz="2800" baseline="30000" dirty="0" smtClean="0"/>
              <a:t>3</a:t>
            </a:r>
            <a:r>
              <a:rPr lang="nn-NO" sz="2800" dirty="0" smtClean="0"/>
              <a:t>.</a:t>
            </a:r>
            <a:endParaRPr lang="nn-NO" sz="2800" baseline="30000" dirty="0"/>
          </a:p>
        </p:txBody>
      </p:sp>
    </p:spTree>
    <p:extLst>
      <p:ext uri="{BB962C8B-B14F-4D97-AF65-F5344CB8AC3E}">
        <p14:creationId xmlns:p14="http://schemas.microsoft.com/office/powerpoint/2010/main" val="3056541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26330"/>
            <a:ext cx="4448119" cy="5861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Sylinder 3"/>
          <p:cNvSpPr txBox="1"/>
          <p:nvPr/>
        </p:nvSpPr>
        <p:spPr>
          <a:xfrm>
            <a:off x="5004048" y="332656"/>
            <a:ext cx="3888432" cy="5493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b="1" dirty="0" smtClean="0"/>
              <a:t>Delområde i forslag til kommuneplan</a:t>
            </a:r>
          </a:p>
          <a:p>
            <a:endParaRPr lang="nb-NO" sz="1100" b="1" dirty="0"/>
          </a:p>
          <a:p>
            <a:r>
              <a:rPr lang="nb-NO" sz="1200" b="1" dirty="0" smtClean="0"/>
              <a:t>Massedeponi </a:t>
            </a:r>
            <a:r>
              <a:rPr lang="nb-NO" sz="1200" b="1" dirty="0"/>
              <a:t>- for lagring, bearbeiding og salg</a:t>
            </a:r>
          </a:p>
          <a:p>
            <a:r>
              <a:rPr lang="nb-NO" sz="1200" dirty="0" smtClean="0"/>
              <a:t>Hordvik</a:t>
            </a:r>
            <a:endParaRPr lang="nb-NO" sz="1200" dirty="0"/>
          </a:p>
          <a:p>
            <a:r>
              <a:rPr lang="nb-NO" sz="1200" dirty="0" smtClean="0"/>
              <a:t>Mardalen</a:t>
            </a:r>
            <a:endParaRPr lang="nb-NO" sz="1200" dirty="0"/>
          </a:p>
          <a:p>
            <a:r>
              <a:rPr lang="nb-NO" sz="1200" dirty="0" smtClean="0"/>
              <a:t>Skjenbakkeskogen ved flyplassen</a:t>
            </a:r>
          </a:p>
          <a:p>
            <a:r>
              <a:rPr lang="nb-NO" sz="1200" dirty="0" smtClean="0"/>
              <a:t>Blåurskampen</a:t>
            </a:r>
          </a:p>
          <a:p>
            <a:pPr marL="171450" indent="-171450">
              <a:buFontTx/>
              <a:buChar char="-"/>
            </a:pPr>
            <a:endParaRPr lang="nb-NO" sz="1200" dirty="0"/>
          </a:p>
          <a:p>
            <a:r>
              <a:rPr lang="nb-NO" sz="1200" b="1" dirty="0"/>
              <a:t>Råstoffutvinning - uttak av byggeråstoff</a:t>
            </a:r>
          </a:p>
          <a:p>
            <a:r>
              <a:rPr lang="nb-NO" sz="1200" dirty="0" smtClean="0"/>
              <a:t>Arna jordsortering - utvidelse</a:t>
            </a:r>
          </a:p>
          <a:p>
            <a:r>
              <a:rPr lang="nb-NO" sz="1200" dirty="0" smtClean="0"/>
              <a:t>Fanafjell</a:t>
            </a:r>
            <a:endParaRPr lang="nb-NO" sz="1200" dirty="0"/>
          </a:p>
          <a:p>
            <a:endParaRPr lang="nb-NO" sz="1200" b="1" dirty="0" smtClean="0"/>
          </a:p>
          <a:p>
            <a:r>
              <a:rPr lang="nb-NO" sz="1200" b="1" dirty="0" smtClean="0"/>
              <a:t>Samferdselsanlegg </a:t>
            </a:r>
            <a:r>
              <a:rPr lang="nb-NO" sz="1200" b="1" dirty="0"/>
              <a:t>- utfylling for </a:t>
            </a:r>
            <a:r>
              <a:rPr lang="nb-NO" sz="1200" b="1" dirty="0" err="1" smtClean="0"/>
              <a:t>auka</a:t>
            </a:r>
            <a:r>
              <a:rPr lang="nb-NO" sz="1200" b="1" dirty="0" smtClean="0"/>
              <a:t> </a:t>
            </a:r>
            <a:r>
              <a:rPr lang="nb-NO" sz="1200" b="1" dirty="0" err="1" smtClean="0"/>
              <a:t>tilgjenge</a:t>
            </a:r>
            <a:r>
              <a:rPr lang="nb-NO" sz="1200" b="1" dirty="0" smtClean="0"/>
              <a:t> og trafikksikring</a:t>
            </a:r>
            <a:endParaRPr lang="nb-NO" sz="1200" b="1" dirty="0"/>
          </a:p>
          <a:p>
            <a:r>
              <a:rPr lang="nb-NO" sz="1200" dirty="0" smtClean="0"/>
              <a:t>Grimevatnet - Søylevatnet</a:t>
            </a:r>
          </a:p>
          <a:p>
            <a:endParaRPr lang="nb-NO" sz="1200" dirty="0"/>
          </a:p>
          <a:p>
            <a:r>
              <a:rPr lang="nn-NO" sz="1200" b="1" dirty="0"/>
              <a:t>Turveg - etablering av kombinert skogs- og turveg</a:t>
            </a:r>
          </a:p>
          <a:p>
            <a:r>
              <a:rPr lang="nb-NO" sz="1200" dirty="0" smtClean="0"/>
              <a:t>Nøttveit </a:t>
            </a:r>
            <a:r>
              <a:rPr lang="nb-NO" sz="1200" dirty="0"/>
              <a:t>, Valla , Totland</a:t>
            </a:r>
          </a:p>
          <a:p>
            <a:endParaRPr lang="nb-NO" sz="1200" dirty="0" smtClean="0"/>
          </a:p>
          <a:p>
            <a:r>
              <a:rPr lang="nb-NO" sz="1200" b="1" dirty="0" err="1" smtClean="0"/>
              <a:t>Jordmassar</a:t>
            </a:r>
            <a:r>
              <a:rPr lang="nb-NO" sz="1200" b="1" dirty="0" smtClean="0"/>
              <a:t> </a:t>
            </a:r>
            <a:r>
              <a:rPr lang="nb-NO" sz="1200" b="1" dirty="0"/>
              <a:t>for landbruk - </a:t>
            </a:r>
            <a:r>
              <a:rPr lang="nb-NO" sz="1200" b="1" dirty="0" err="1" smtClean="0"/>
              <a:t>forbetring</a:t>
            </a:r>
            <a:r>
              <a:rPr lang="nb-NO" sz="1200" b="1" dirty="0" smtClean="0"/>
              <a:t> </a:t>
            </a:r>
            <a:r>
              <a:rPr lang="nb-NO" sz="1200" b="1" dirty="0"/>
              <a:t>av jordbruksland</a:t>
            </a:r>
          </a:p>
          <a:p>
            <a:r>
              <a:rPr lang="nb-NO" sz="1200" dirty="0" smtClean="0"/>
              <a:t>Fjellbirkeland</a:t>
            </a:r>
            <a:endParaRPr lang="nb-NO" sz="1200" dirty="0"/>
          </a:p>
          <a:p>
            <a:r>
              <a:rPr lang="nb-NO" sz="1200" dirty="0" smtClean="0"/>
              <a:t>Gimmeland</a:t>
            </a:r>
          </a:p>
          <a:p>
            <a:pPr marL="171450" indent="-171450">
              <a:buFontTx/>
              <a:buChar char="-"/>
            </a:pPr>
            <a:endParaRPr lang="nb-NO" sz="1200" dirty="0"/>
          </a:p>
          <a:p>
            <a:r>
              <a:rPr lang="nb-NO" sz="1200" b="1" dirty="0" smtClean="0"/>
              <a:t>Framtidig </a:t>
            </a:r>
            <a:r>
              <a:rPr lang="nb-NO" sz="1200" b="1" dirty="0"/>
              <a:t>grønnstruktur - tilrettelegging for friluftsliv</a:t>
            </a:r>
          </a:p>
          <a:p>
            <a:r>
              <a:rPr lang="nb-NO" sz="1200" dirty="0" smtClean="0"/>
              <a:t>Gravdalsvannet</a:t>
            </a:r>
          </a:p>
          <a:p>
            <a:r>
              <a:rPr lang="nb-NO" sz="1200" dirty="0" smtClean="0"/>
              <a:t>Bjørndalspollen </a:t>
            </a:r>
          </a:p>
          <a:p>
            <a:r>
              <a:rPr lang="nb-NO" sz="1200" dirty="0" smtClean="0"/>
              <a:t>Paradisstranden,  Nordåsvatnet</a:t>
            </a:r>
            <a:endParaRPr lang="nb-NO" sz="1200" dirty="0"/>
          </a:p>
          <a:p>
            <a:r>
              <a:rPr lang="nb-NO" sz="1200" dirty="0" smtClean="0"/>
              <a:t>Stølsvika – </a:t>
            </a:r>
            <a:r>
              <a:rPr lang="nb-NO" sz="1200" dirty="0" err="1" smtClean="0"/>
              <a:t>Sørevåge</a:t>
            </a:r>
            <a:r>
              <a:rPr lang="nb-NO" sz="1200" dirty="0" smtClean="0"/>
              <a:t>, Nordåsvatnet</a:t>
            </a:r>
            <a:endParaRPr lang="nb-NO" sz="1200" dirty="0"/>
          </a:p>
          <a:p>
            <a:r>
              <a:rPr lang="nb-NO" sz="1200" dirty="0" smtClean="0"/>
              <a:t>Myraskjenet</a:t>
            </a:r>
            <a:endParaRPr lang="nb-NO" sz="1200" dirty="0"/>
          </a:p>
        </p:txBody>
      </p:sp>
      <p:cxnSp>
        <p:nvCxnSpPr>
          <p:cNvPr id="6" name="Rett pil 5"/>
          <p:cNvCxnSpPr/>
          <p:nvPr/>
        </p:nvCxnSpPr>
        <p:spPr>
          <a:xfrm flipH="1" flipV="1">
            <a:off x="2267744" y="980728"/>
            <a:ext cx="2736308" cy="72008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ett pil 7"/>
          <p:cNvCxnSpPr/>
          <p:nvPr/>
        </p:nvCxnSpPr>
        <p:spPr>
          <a:xfrm flipH="1">
            <a:off x="2051721" y="1268760"/>
            <a:ext cx="2952327" cy="144016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tt pil 8"/>
          <p:cNvCxnSpPr/>
          <p:nvPr/>
        </p:nvCxnSpPr>
        <p:spPr>
          <a:xfrm flipH="1">
            <a:off x="2915816" y="1628800"/>
            <a:ext cx="2088232" cy="324036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tt pil 9"/>
          <p:cNvCxnSpPr/>
          <p:nvPr/>
        </p:nvCxnSpPr>
        <p:spPr>
          <a:xfrm flipH="1">
            <a:off x="1259632" y="1484784"/>
            <a:ext cx="3744420" cy="2952328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tt pil 15"/>
          <p:cNvCxnSpPr/>
          <p:nvPr/>
        </p:nvCxnSpPr>
        <p:spPr>
          <a:xfrm flipH="1">
            <a:off x="2312524" y="2384884"/>
            <a:ext cx="2691528" cy="2628292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ett pil 17"/>
          <p:cNvCxnSpPr/>
          <p:nvPr/>
        </p:nvCxnSpPr>
        <p:spPr>
          <a:xfrm flipH="1">
            <a:off x="3203848" y="2132856"/>
            <a:ext cx="1800200" cy="576064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ett pil 30"/>
          <p:cNvCxnSpPr>
            <a:stCxn id="4" idx="1"/>
          </p:cNvCxnSpPr>
          <p:nvPr/>
        </p:nvCxnSpPr>
        <p:spPr>
          <a:xfrm flipH="1">
            <a:off x="2915816" y="3079562"/>
            <a:ext cx="2088232" cy="421446"/>
          </a:xfrm>
          <a:prstGeom prst="straightConnector1">
            <a:avLst/>
          </a:prstGeom>
          <a:ln w="190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Rett pil 33"/>
          <p:cNvCxnSpPr/>
          <p:nvPr/>
        </p:nvCxnSpPr>
        <p:spPr>
          <a:xfrm flipH="1">
            <a:off x="2483768" y="3645024"/>
            <a:ext cx="2520284" cy="864096"/>
          </a:xfrm>
          <a:prstGeom prst="straightConnector1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Rett pil 38"/>
          <p:cNvCxnSpPr/>
          <p:nvPr/>
        </p:nvCxnSpPr>
        <p:spPr>
          <a:xfrm flipH="1">
            <a:off x="2691603" y="4149080"/>
            <a:ext cx="2312449" cy="216024"/>
          </a:xfrm>
          <a:prstGeom prst="straightConnector1">
            <a:avLst/>
          </a:prstGeom>
          <a:ln w="190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Rett pil 41"/>
          <p:cNvCxnSpPr/>
          <p:nvPr/>
        </p:nvCxnSpPr>
        <p:spPr>
          <a:xfrm flipH="1">
            <a:off x="3131842" y="4365104"/>
            <a:ext cx="1872210" cy="0"/>
          </a:xfrm>
          <a:prstGeom prst="straightConnector1">
            <a:avLst/>
          </a:prstGeom>
          <a:ln w="190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Rett pil 46"/>
          <p:cNvCxnSpPr/>
          <p:nvPr/>
        </p:nvCxnSpPr>
        <p:spPr>
          <a:xfrm flipH="1" flipV="1">
            <a:off x="1547664" y="3176972"/>
            <a:ext cx="3456384" cy="1692188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Rett pil 48"/>
          <p:cNvCxnSpPr/>
          <p:nvPr/>
        </p:nvCxnSpPr>
        <p:spPr>
          <a:xfrm flipH="1" flipV="1">
            <a:off x="1259632" y="3537012"/>
            <a:ext cx="3744416" cy="1548172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Rett pil 49"/>
          <p:cNvCxnSpPr/>
          <p:nvPr/>
        </p:nvCxnSpPr>
        <p:spPr>
          <a:xfrm flipH="1" flipV="1">
            <a:off x="2051720" y="3933056"/>
            <a:ext cx="2952328" cy="1296144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Rett pil 55"/>
          <p:cNvCxnSpPr/>
          <p:nvPr/>
        </p:nvCxnSpPr>
        <p:spPr>
          <a:xfrm flipH="1" flipV="1">
            <a:off x="1907704" y="4005064"/>
            <a:ext cx="3096344" cy="1440160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Rett pil 56"/>
          <p:cNvCxnSpPr/>
          <p:nvPr/>
        </p:nvCxnSpPr>
        <p:spPr>
          <a:xfrm flipH="1" flipV="1">
            <a:off x="899593" y="3725416"/>
            <a:ext cx="4104455" cy="1863824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0426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26330"/>
            <a:ext cx="4448119" cy="5861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Sylinder 3"/>
          <p:cNvSpPr txBox="1"/>
          <p:nvPr/>
        </p:nvSpPr>
        <p:spPr>
          <a:xfrm>
            <a:off x="5004048" y="332656"/>
            <a:ext cx="3888432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b="1" dirty="0" smtClean="0"/>
              <a:t>Delområde i revidert forslag til kommuneplan</a:t>
            </a:r>
          </a:p>
          <a:p>
            <a:endParaRPr lang="nb-NO" sz="1100" b="1" dirty="0"/>
          </a:p>
          <a:p>
            <a:r>
              <a:rPr lang="nb-NO" sz="1100" b="1" dirty="0" smtClean="0"/>
              <a:t>Massedeponi </a:t>
            </a:r>
            <a:r>
              <a:rPr lang="nb-NO" sz="1100" b="1" dirty="0"/>
              <a:t>- for lagring, bearbeiding og salg</a:t>
            </a:r>
          </a:p>
          <a:p>
            <a:r>
              <a:rPr lang="nb-NO" sz="1100" dirty="0" smtClean="0"/>
              <a:t>Hordvik</a:t>
            </a:r>
            <a:endParaRPr lang="nb-NO" sz="1100" dirty="0"/>
          </a:p>
          <a:p>
            <a:r>
              <a:rPr lang="nb-NO" sz="1100" dirty="0" smtClean="0"/>
              <a:t>Mardalen</a:t>
            </a:r>
            <a:endParaRPr lang="nb-NO" sz="1100" dirty="0"/>
          </a:p>
          <a:p>
            <a:endParaRPr lang="nb-NO" sz="1100" dirty="0" smtClean="0"/>
          </a:p>
          <a:p>
            <a:endParaRPr lang="nb-NO" sz="1100" dirty="0" smtClean="0"/>
          </a:p>
          <a:p>
            <a:pPr marL="171450" indent="-171450">
              <a:buFontTx/>
              <a:buChar char="-"/>
            </a:pPr>
            <a:endParaRPr lang="nb-NO" sz="1100" dirty="0"/>
          </a:p>
          <a:p>
            <a:r>
              <a:rPr lang="nb-NO" sz="1100" b="1" dirty="0"/>
              <a:t>Råstoffutvinning - uttak av byggeråstoff</a:t>
            </a:r>
          </a:p>
          <a:p>
            <a:r>
              <a:rPr lang="nb-NO" sz="1100" dirty="0" smtClean="0"/>
              <a:t>Arna jordsortering - utvidelse</a:t>
            </a:r>
          </a:p>
          <a:p>
            <a:r>
              <a:rPr lang="nb-NO" sz="1100" dirty="0" smtClean="0"/>
              <a:t>Fanafjell</a:t>
            </a:r>
            <a:endParaRPr lang="nb-NO" sz="1100" dirty="0"/>
          </a:p>
          <a:p>
            <a:endParaRPr lang="nb-NO" sz="1100" b="1" dirty="0" smtClean="0"/>
          </a:p>
          <a:p>
            <a:r>
              <a:rPr lang="nb-NO" sz="1100" b="1" dirty="0" smtClean="0"/>
              <a:t>Samferdselsanlegg </a:t>
            </a:r>
            <a:r>
              <a:rPr lang="nb-NO" sz="1100" b="1" dirty="0"/>
              <a:t>- utfylling for </a:t>
            </a:r>
            <a:r>
              <a:rPr lang="nb-NO" sz="1100" b="1" dirty="0" err="1" smtClean="0"/>
              <a:t>auka</a:t>
            </a:r>
            <a:r>
              <a:rPr lang="nb-NO" sz="1100" b="1" dirty="0" smtClean="0"/>
              <a:t> </a:t>
            </a:r>
            <a:r>
              <a:rPr lang="nb-NO" sz="1100" b="1" dirty="0" err="1" smtClean="0"/>
              <a:t>tilgjenge</a:t>
            </a:r>
            <a:r>
              <a:rPr lang="nb-NO" sz="1100" b="1" dirty="0" smtClean="0"/>
              <a:t> og trafikksikring</a:t>
            </a:r>
            <a:endParaRPr lang="nb-NO" sz="1100" b="1" dirty="0"/>
          </a:p>
          <a:p>
            <a:r>
              <a:rPr lang="nb-NO" sz="1100" dirty="0" smtClean="0"/>
              <a:t>Grimevatnet - Søylevatnet</a:t>
            </a:r>
          </a:p>
          <a:p>
            <a:endParaRPr lang="nb-NO" sz="1100" dirty="0"/>
          </a:p>
          <a:p>
            <a:r>
              <a:rPr lang="nn-NO" sz="1100" b="1" dirty="0"/>
              <a:t>Turveg - etablering av kombinert skogs- og turveg</a:t>
            </a:r>
          </a:p>
          <a:p>
            <a:r>
              <a:rPr lang="nb-NO" sz="1100" dirty="0" smtClean="0"/>
              <a:t>Nøttveit </a:t>
            </a:r>
            <a:r>
              <a:rPr lang="nb-NO" sz="1100" dirty="0"/>
              <a:t>, Valla , Totland</a:t>
            </a:r>
          </a:p>
          <a:p>
            <a:endParaRPr lang="nb-NO" sz="1100" dirty="0" smtClean="0"/>
          </a:p>
          <a:p>
            <a:r>
              <a:rPr lang="nb-NO" sz="1100" b="1" dirty="0" err="1" smtClean="0"/>
              <a:t>Jordmassar</a:t>
            </a:r>
            <a:r>
              <a:rPr lang="nb-NO" sz="1100" b="1" dirty="0" smtClean="0"/>
              <a:t> </a:t>
            </a:r>
            <a:r>
              <a:rPr lang="nb-NO" sz="1100" b="1" dirty="0"/>
              <a:t>for landbruk - </a:t>
            </a:r>
            <a:r>
              <a:rPr lang="nb-NO" sz="1100" b="1" dirty="0" err="1" smtClean="0"/>
              <a:t>forbetring</a:t>
            </a:r>
            <a:r>
              <a:rPr lang="nb-NO" sz="1100" b="1" dirty="0" smtClean="0"/>
              <a:t> </a:t>
            </a:r>
            <a:r>
              <a:rPr lang="nb-NO" sz="1100" b="1" dirty="0"/>
              <a:t>av jordbruksland</a:t>
            </a:r>
          </a:p>
          <a:p>
            <a:r>
              <a:rPr lang="nb-NO" sz="1100" dirty="0" smtClean="0"/>
              <a:t>Fjellbirkeland</a:t>
            </a:r>
            <a:endParaRPr lang="nb-NO" sz="1100" dirty="0"/>
          </a:p>
          <a:p>
            <a:r>
              <a:rPr lang="nb-NO" sz="1100" dirty="0" smtClean="0"/>
              <a:t>Gimmeland</a:t>
            </a:r>
          </a:p>
          <a:p>
            <a:r>
              <a:rPr lang="nb-NO" sz="1100" dirty="0" smtClean="0"/>
              <a:t>Blåurskampen</a:t>
            </a:r>
          </a:p>
          <a:p>
            <a:endParaRPr lang="nb-NO" sz="1100" dirty="0"/>
          </a:p>
          <a:p>
            <a:r>
              <a:rPr lang="nb-NO" sz="1100" b="1" dirty="0" smtClean="0"/>
              <a:t>Framtidig </a:t>
            </a:r>
            <a:r>
              <a:rPr lang="nb-NO" sz="1100" b="1" dirty="0"/>
              <a:t>grønnstruktur - tilrettelegging for friluftsliv</a:t>
            </a:r>
          </a:p>
          <a:p>
            <a:r>
              <a:rPr lang="nb-NO" sz="1100" dirty="0" smtClean="0"/>
              <a:t>Gravdalsvannet</a:t>
            </a:r>
          </a:p>
          <a:p>
            <a:r>
              <a:rPr lang="nb-NO" sz="1100" dirty="0" smtClean="0"/>
              <a:t>Bjørndalspollen</a:t>
            </a:r>
          </a:p>
          <a:p>
            <a:r>
              <a:rPr lang="nb-NO" sz="1100" dirty="0" smtClean="0"/>
              <a:t>Paradisstranden, Nordåsvatnet</a:t>
            </a:r>
            <a:endParaRPr lang="nb-NO" sz="1100" dirty="0"/>
          </a:p>
          <a:p>
            <a:r>
              <a:rPr lang="nb-NO" sz="1100" dirty="0" smtClean="0"/>
              <a:t>Stølsvika – Sørevågen, Nordåsvatnet</a:t>
            </a:r>
            <a:endParaRPr lang="nb-NO" sz="1100" dirty="0"/>
          </a:p>
          <a:p>
            <a:r>
              <a:rPr lang="nb-NO" sz="1100" dirty="0" smtClean="0"/>
              <a:t>Myraskjenet</a:t>
            </a:r>
            <a:endParaRPr lang="nb-NO" sz="1100" dirty="0"/>
          </a:p>
        </p:txBody>
      </p:sp>
      <p:cxnSp>
        <p:nvCxnSpPr>
          <p:cNvPr id="6" name="Rett pil 5"/>
          <p:cNvCxnSpPr/>
          <p:nvPr/>
        </p:nvCxnSpPr>
        <p:spPr>
          <a:xfrm flipH="1">
            <a:off x="2267744" y="980728"/>
            <a:ext cx="2736304" cy="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ett pil 7"/>
          <p:cNvCxnSpPr/>
          <p:nvPr/>
        </p:nvCxnSpPr>
        <p:spPr>
          <a:xfrm flipH="1">
            <a:off x="2051720" y="1195836"/>
            <a:ext cx="2952329" cy="21694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tt pil 15"/>
          <p:cNvCxnSpPr/>
          <p:nvPr/>
        </p:nvCxnSpPr>
        <p:spPr>
          <a:xfrm flipH="1">
            <a:off x="2312524" y="2204864"/>
            <a:ext cx="2691524" cy="2808312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ett pil 17"/>
          <p:cNvCxnSpPr/>
          <p:nvPr/>
        </p:nvCxnSpPr>
        <p:spPr>
          <a:xfrm flipH="1">
            <a:off x="3203848" y="2060848"/>
            <a:ext cx="1800200" cy="648072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ett pil 30"/>
          <p:cNvCxnSpPr/>
          <p:nvPr/>
        </p:nvCxnSpPr>
        <p:spPr>
          <a:xfrm flipH="1">
            <a:off x="2915816" y="2708920"/>
            <a:ext cx="2088236" cy="792088"/>
          </a:xfrm>
          <a:prstGeom prst="straightConnector1">
            <a:avLst/>
          </a:prstGeom>
          <a:ln w="190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Rett pil 33"/>
          <p:cNvCxnSpPr/>
          <p:nvPr/>
        </p:nvCxnSpPr>
        <p:spPr>
          <a:xfrm flipH="1">
            <a:off x="2483768" y="3212976"/>
            <a:ext cx="2520284" cy="1296144"/>
          </a:xfrm>
          <a:prstGeom prst="straightConnector1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Rett pil 38"/>
          <p:cNvCxnSpPr/>
          <p:nvPr/>
        </p:nvCxnSpPr>
        <p:spPr>
          <a:xfrm flipH="1">
            <a:off x="2691603" y="3725416"/>
            <a:ext cx="2312445" cy="639688"/>
          </a:xfrm>
          <a:prstGeom prst="straightConnector1">
            <a:avLst/>
          </a:prstGeom>
          <a:ln w="190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Rett pil 41"/>
          <p:cNvCxnSpPr/>
          <p:nvPr/>
        </p:nvCxnSpPr>
        <p:spPr>
          <a:xfrm flipH="1">
            <a:off x="3131842" y="3843046"/>
            <a:ext cx="1872206" cy="522058"/>
          </a:xfrm>
          <a:prstGeom prst="straightConnector1">
            <a:avLst/>
          </a:prstGeom>
          <a:ln w="190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Rett pil 46"/>
          <p:cNvCxnSpPr/>
          <p:nvPr/>
        </p:nvCxnSpPr>
        <p:spPr>
          <a:xfrm flipH="1" flipV="1">
            <a:off x="1547664" y="3176972"/>
            <a:ext cx="3456386" cy="1332148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Rett pil 48"/>
          <p:cNvCxnSpPr/>
          <p:nvPr/>
        </p:nvCxnSpPr>
        <p:spPr>
          <a:xfrm flipH="1" flipV="1">
            <a:off x="1259632" y="3537012"/>
            <a:ext cx="3744418" cy="1164704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Rett pil 49"/>
          <p:cNvCxnSpPr/>
          <p:nvPr/>
        </p:nvCxnSpPr>
        <p:spPr>
          <a:xfrm flipH="1" flipV="1">
            <a:off x="2051720" y="3933056"/>
            <a:ext cx="2952332" cy="936104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Rett pil 55"/>
          <p:cNvCxnSpPr/>
          <p:nvPr/>
        </p:nvCxnSpPr>
        <p:spPr>
          <a:xfrm flipH="1" flipV="1">
            <a:off x="1907704" y="4005064"/>
            <a:ext cx="3096348" cy="1008112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Rett pil 56"/>
          <p:cNvCxnSpPr/>
          <p:nvPr/>
        </p:nvCxnSpPr>
        <p:spPr>
          <a:xfrm flipH="1" flipV="1">
            <a:off x="899592" y="3725416"/>
            <a:ext cx="4104459" cy="1448544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ett pil 20"/>
          <p:cNvCxnSpPr/>
          <p:nvPr/>
        </p:nvCxnSpPr>
        <p:spPr>
          <a:xfrm flipH="1">
            <a:off x="2915816" y="4045260"/>
            <a:ext cx="2088232" cy="967916"/>
          </a:xfrm>
          <a:prstGeom prst="straightConnector1">
            <a:avLst/>
          </a:prstGeom>
          <a:ln w="190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kstSylinder 10"/>
          <p:cNvSpPr txBox="1"/>
          <p:nvPr/>
        </p:nvSpPr>
        <p:spPr>
          <a:xfrm>
            <a:off x="976264" y="4267608"/>
            <a:ext cx="288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b="1" dirty="0" smtClean="0">
                <a:solidFill>
                  <a:srgbClr val="FF0000"/>
                </a:solidFill>
              </a:rPr>
              <a:t>X</a:t>
            </a:r>
            <a:endParaRPr lang="nb-NO" sz="2800" b="1" dirty="0">
              <a:solidFill>
                <a:srgbClr val="FF0000"/>
              </a:solidFill>
            </a:endParaRPr>
          </a:p>
        </p:txBody>
      </p:sp>
      <p:sp>
        <p:nvSpPr>
          <p:cNvPr id="12" name="TekstSylinder 11"/>
          <p:cNvSpPr txBox="1"/>
          <p:nvPr/>
        </p:nvSpPr>
        <p:spPr>
          <a:xfrm>
            <a:off x="220180" y="4712295"/>
            <a:ext cx="1903548" cy="830997"/>
          </a:xfrm>
          <a:prstGeom prst="rect">
            <a:avLst/>
          </a:prstGeom>
          <a:solidFill>
            <a:schemeClr val="bg1">
              <a:alpha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sz="1600" dirty="0" smtClean="0">
                <a:solidFill>
                  <a:srgbClr val="C00000"/>
                </a:solidFill>
              </a:rPr>
              <a:t>Skjenbakkeskogen: Tatt ut pga. </a:t>
            </a:r>
            <a:r>
              <a:rPr lang="nb-NO" sz="1600" dirty="0" err="1" smtClean="0">
                <a:solidFill>
                  <a:srgbClr val="C00000"/>
                </a:solidFill>
              </a:rPr>
              <a:t>motsegn</a:t>
            </a:r>
            <a:r>
              <a:rPr lang="nb-NO" sz="1600" dirty="0" smtClean="0">
                <a:solidFill>
                  <a:srgbClr val="C00000"/>
                </a:solidFill>
              </a:rPr>
              <a:t> Forsvaret</a:t>
            </a:r>
            <a:endParaRPr lang="nb-NO" sz="1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835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380" y="3535916"/>
            <a:ext cx="3292066" cy="2810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381" y="908720"/>
            <a:ext cx="3322424" cy="2491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Sylinder 4"/>
          <p:cNvSpPr txBox="1"/>
          <p:nvPr/>
        </p:nvSpPr>
        <p:spPr>
          <a:xfrm>
            <a:off x="2115186" y="3012341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>
                <a:solidFill>
                  <a:schemeClr val="bg1"/>
                </a:solidFill>
              </a:rPr>
              <a:t>101 daa</a:t>
            </a:r>
            <a:endParaRPr lang="nb-NO" dirty="0">
              <a:solidFill>
                <a:schemeClr val="bg1"/>
              </a:solidFill>
            </a:endParaRPr>
          </a:p>
        </p:txBody>
      </p:sp>
      <p:sp>
        <p:nvSpPr>
          <p:cNvPr id="6" name="TekstSylinder 5"/>
          <p:cNvSpPr txBox="1"/>
          <p:nvPr/>
        </p:nvSpPr>
        <p:spPr>
          <a:xfrm>
            <a:off x="2351339" y="5866258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>
                <a:solidFill>
                  <a:schemeClr val="bg1"/>
                </a:solidFill>
              </a:rPr>
              <a:t>95 daa</a:t>
            </a:r>
            <a:endParaRPr lang="nb-NO" dirty="0">
              <a:solidFill>
                <a:schemeClr val="bg1"/>
              </a:solidFill>
            </a:endParaRPr>
          </a:p>
        </p:txBody>
      </p:sp>
      <p:sp>
        <p:nvSpPr>
          <p:cNvPr id="10" name="Rektangel 9"/>
          <p:cNvSpPr/>
          <p:nvPr/>
        </p:nvSpPr>
        <p:spPr>
          <a:xfrm>
            <a:off x="657278" y="188640"/>
            <a:ext cx="75871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dirty="0" smtClean="0"/>
              <a:t>Formål: Massedeponi for uttak, mellomlagring</a:t>
            </a:r>
            <a:r>
              <a:rPr lang="nb-NO" dirty="0"/>
              <a:t>, </a:t>
            </a:r>
            <a:r>
              <a:rPr lang="nb-NO" dirty="0" smtClean="0"/>
              <a:t>bearbeiding, foredling og salg</a:t>
            </a:r>
            <a:endParaRPr lang="nb-NO" dirty="0"/>
          </a:p>
        </p:txBody>
      </p:sp>
      <p:sp>
        <p:nvSpPr>
          <p:cNvPr id="11" name="TekstSylinder 10"/>
          <p:cNvSpPr txBox="1"/>
          <p:nvPr/>
        </p:nvSpPr>
        <p:spPr>
          <a:xfrm>
            <a:off x="963058" y="2996952"/>
            <a:ext cx="2304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 smtClean="0">
                <a:solidFill>
                  <a:srgbClr val="FFFF00"/>
                </a:solidFill>
              </a:rPr>
              <a:t>Hordvik</a:t>
            </a:r>
          </a:p>
        </p:txBody>
      </p:sp>
      <p:sp>
        <p:nvSpPr>
          <p:cNvPr id="12" name="TekstSylinder 11"/>
          <p:cNvSpPr txBox="1"/>
          <p:nvPr/>
        </p:nvSpPr>
        <p:spPr>
          <a:xfrm>
            <a:off x="946252" y="5835480"/>
            <a:ext cx="14401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>
                <a:solidFill>
                  <a:srgbClr val="FFFF00"/>
                </a:solidFill>
              </a:defRPr>
            </a:lvl1pPr>
          </a:lstStyle>
          <a:p>
            <a:r>
              <a:rPr lang="nb-NO" dirty="0"/>
              <a:t>Mardalen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7" y="908720"/>
            <a:ext cx="2686676" cy="2491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kstSylinder 13"/>
          <p:cNvSpPr txBox="1"/>
          <p:nvPr/>
        </p:nvSpPr>
        <p:spPr>
          <a:xfrm>
            <a:off x="4450843" y="2964924"/>
            <a:ext cx="2304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 smtClean="0">
                <a:solidFill>
                  <a:srgbClr val="FFFF00"/>
                </a:solidFill>
              </a:rPr>
              <a:t>Fanafjellet</a:t>
            </a:r>
          </a:p>
        </p:txBody>
      </p:sp>
      <p:sp>
        <p:nvSpPr>
          <p:cNvPr id="16" name="TekstSylinder 15"/>
          <p:cNvSpPr txBox="1"/>
          <p:nvPr/>
        </p:nvSpPr>
        <p:spPr>
          <a:xfrm>
            <a:off x="5796136" y="2964924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>
                <a:solidFill>
                  <a:schemeClr val="bg1"/>
                </a:solidFill>
              </a:rPr>
              <a:t>46 daa</a:t>
            </a:r>
            <a:endParaRPr lang="nb-NO" dirty="0">
              <a:solidFill>
                <a:schemeClr val="bg1"/>
              </a:solidFill>
            </a:endParaRPr>
          </a:p>
        </p:txBody>
      </p:sp>
      <p:sp>
        <p:nvSpPr>
          <p:cNvPr id="13" name="TekstSylinder 12"/>
          <p:cNvSpPr txBox="1"/>
          <p:nvPr/>
        </p:nvSpPr>
        <p:spPr>
          <a:xfrm>
            <a:off x="4321243" y="4111932"/>
            <a:ext cx="3563126" cy="20313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dirty="0" smtClean="0"/>
              <a:t>Realisering av </a:t>
            </a:r>
            <a:r>
              <a:rPr lang="nb-NO" dirty="0" err="1" smtClean="0"/>
              <a:t>eitt</a:t>
            </a:r>
            <a:r>
              <a:rPr lang="nb-NO" dirty="0" smtClean="0"/>
              <a:t> eller to av </a:t>
            </a:r>
            <a:r>
              <a:rPr lang="nb-NO" dirty="0" err="1" smtClean="0"/>
              <a:t>desse</a:t>
            </a:r>
            <a:r>
              <a:rPr lang="nb-NO" dirty="0" smtClean="0"/>
              <a:t> områda kan bidra til positiv verknad for:</a:t>
            </a:r>
          </a:p>
          <a:p>
            <a:pPr marL="285750" indent="-285750">
              <a:buFontTx/>
              <a:buChar char="-"/>
            </a:pPr>
            <a:r>
              <a:rPr lang="nb-NO" dirty="0" smtClean="0"/>
              <a:t>Gjenbruk av </a:t>
            </a:r>
            <a:r>
              <a:rPr lang="nb-NO" dirty="0" err="1" smtClean="0"/>
              <a:t>masseoverskot</a:t>
            </a:r>
            <a:endParaRPr lang="nb-NO" dirty="0" smtClean="0"/>
          </a:p>
          <a:p>
            <a:pPr marL="285750" indent="-285750">
              <a:buFontTx/>
              <a:buChar char="-"/>
            </a:pPr>
            <a:r>
              <a:rPr lang="nb-NO" dirty="0" smtClean="0"/>
              <a:t>Transportlengde med bil</a:t>
            </a:r>
          </a:p>
          <a:p>
            <a:pPr marL="285750" indent="-285750">
              <a:buFontTx/>
              <a:buChar char="-"/>
            </a:pPr>
            <a:r>
              <a:rPr lang="nb-NO" dirty="0" smtClean="0"/>
              <a:t>Økonomi</a:t>
            </a:r>
          </a:p>
          <a:p>
            <a:pPr marL="285750" indent="-285750">
              <a:buFontTx/>
              <a:buChar char="-"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13259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n-NO" sz="1800" b="1" dirty="0" smtClean="0"/>
              <a:t>Utredning av</a:t>
            </a:r>
            <a:r>
              <a:rPr lang="nn-NO" dirty="0" smtClean="0"/>
              <a:t/>
            </a:r>
            <a:br>
              <a:rPr lang="nn-NO" dirty="0" smtClean="0"/>
            </a:br>
            <a:r>
              <a:rPr lang="nn-NO" sz="2800" dirty="0" smtClean="0"/>
              <a:t>Samfunnsnyttig massedisponering</a:t>
            </a:r>
            <a:endParaRPr lang="nn-NO" dirty="0"/>
          </a:p>
        </p:txBody>
      </p:sp>
      <p:sp>
        <p:nvSpPr>
          <p:cNvPr id="2" name="TekstSylinder 1"/>
          <p:cNvSpPr txBox="1"/>
          <p:nvPr/>
        </p:nvSpPr>
        <p:spPr>
          <a:xfrm>
            <a:off x="539552" y="1628800"/>
            <a:ext cx="8424936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b="1" dirty="0" smtClean="0"/>
              <a:t>Prosess</a:t>
            </a:r>
            <a:endParaRPr lang="nb-NO" b="1" dirty="0" smtClean="0"/>
          </a:p>
          <a:p>
            <a:pPr marL="457200" indent="-457200">
              <a:buFontTx/>
              <a:buChar char="-"/>
            </a:pPr>
            <a:r>
              <a:rPr lang="nb-NO" dirty="0" smtClean="0"/>
              <a:t>Møte, annonser og dialog for å få inn innspel</a:t>
            </a:r>
            <a:r>
              <a:rPr lang="nb-NO" dirty="0"/>
              <a:t> </a:t>
            </a:r>
            <a:r>
              <a:rPr lang="nb-NO" dirty="0" smtClean="0"/>
              <a:t>til massetemaet 	2015/16</a:t>
            </a:r>
            <a:endParaRPr lang="nb-NO" dirty="0"/>
          </a:p>
          <a:p>
            <a:pPr marL="457200" indent="-457200">
              <a:buFontTx/>
              <a:buChar char="-"/>
            </a:pPr>
            <a:r>
              <a:rPr lang="nb-NO" dirty="0" smtClean="0"/>
              <a:t>Høyringsforslag arealdel: 				2016/17</a:t>
            </a:r>
          </a:p>
          <a:p>
            <a:pPr marL="457200" indent="-457200">
              <a:buFontTx/>
              <a:buChar char="-"/>
            </a:pPr>
            <a:r>
              <a:rPr lang="nb-NO" dirty="0" smtClean="0"/>
              <a:t>Offentlig ettersyn: 					Vår 2017</a:t>
            </a:r>
          </a:p>
          <a:p>
            <a:pPr marL="457200" indent="-457200">
              <a:buFontTx/>
              <a:buChar char="-"/>
            </a:pPr>
            <a:r>
              <a:rPr lang="nb-NO" dirty="0" smtClean="0"/>
              <a:t>Avgrensa </a:t>
            </a:r>
            <a:r>
              <a:rPr lang="nb-NO" dirty="0" err="1" smtClean="0"/>
              <a:t>offentleg</a:t>
            </a:r>
            <a:r>
              <a:rPr lang="nb-NO" dirty="0" smtClean="0"/>
              <a:t> ettersyn: 				Haust 2018</a:t>
            </a:r>
          </a:p>
          <a:p>
            <a:pPr marL="457200" indent="-457200">
              <a:buFontTx/>
              <a:buChar char="-"/>
            </a:pPr>
            <a:r>
              <a:rPr lang="nb-NO" dirty="0" smtClean="0"/>
              <a:t>Oversending av planforslag til politisk nivå: 			Desember 2018</a:t>
            </a:r>
          </a:p>
          <a:p>
            <a:pPr marL="457200" indent="-457200">
              <a:buFontTx/>
              <a:buChar char="-"/>
            </a:pPr>
            <a:r>
              <a:rPr lang="nb-NO" dirty="0" smtClean="0"/>
              <a:t>Vedtatt arealdel: 					Vår 2019</a:t>
            </a:r>
            <a:endParaRPr lang="nb-NO" dirty="0"/>
          </a:p>
          <a:p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3590896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2000" contrast="3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574" y="1413229"/>
            <a:ext cx="3898912" cy="2448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032912"/>
            <a:ext cx="3679468" cy="2295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583" y="4024552"/>
            <a:ext cx="3865394" cy="2303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Sylinder 3"/>
          <p:cNvSpPr txBox="1"/>
          <p:nvPr/>
        </p:nvSpPr>
        <p:spPr>
          <a:xfrm>
            <a:off x="634583" y="732766"/>
            <a:ext cx="76818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b="1" dirty="0" smtClean="0"/>
              <a:t>Stor byggeaktivitet gir store </a:t>
            </a:r>
            <a:r>
              <a:rPr lang="nb-NO" sz="2400" b="1" dirty="0" err="1" smtClean="0"/>
              <a:t>masseoverskot</a:t>
            </a:r>
            <a:endParaRPr lang="nb-NO" sz="2400" b="1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412776"/>
            <a:ext cx="3679468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6143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n-NO" sz="2400" b="1" dirty="0" smtClean="0"/>
              <a:t>Kortreist stein</a:t>
            </a:r>
            <a:endParaRPr lang="nn-NO" sz="5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96752"/>
            <a:ext cx="4064610" cy="5531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Sylinder 1"/>
          <p:cNvSpPr txBox="1"/>
          <p:nvPr/>
        </p:nvSpPr>
        <p:spPr>
          <a:xfrm>
            <a:off x="4712940" y="5085184"/>
            <a:ext cx="3672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dirty="0" smtClean="0"/>
              <a:t>Kjelder - steinmasse</a:t>
            </a:r>
            <a:endParaRPr lang="nb-NO" sz="3200" dirty="0"/>
          </a:p>
        </p:txBody>
      </p:sp>
    </p:spTree>
    <p:extLst>
      <p:ext uri="{BB962C8B-B14F-4D97-AF65-F5344CB8AC3E}">
        <p14:creationId xmlns:p14="http://schemas.microsoft.com/office/powerpoint/2010/main" val="4010277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95536" y="692696"/>
            <a:ext cx="469086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400" b="1" dirty="0" smtClean="0"/>
              <a:t>Ressursrekneskap </a:t>
            </a:r>
            <a:r>
              <a:rPr lang="nb-NO" sz="2400" b="1" dirty="0"/>
              <a:t>for </a:t>
            </a:r>
            <a:r>
              <a:rPr lang="nb-NO" sz="2400" b="1" dirty="0" smtClean="0"/>
              <a:t>grus og pukk i Hordaland 2013 </a:t>
            </a:r>
          </a:p>
          <a:p>
            <a:pPr marL="0" indent="0">
              <a:buNone/>
            </a:pPr>
            <a:endParaRPr lang="nb-NO" sz="2400" dirty="0"/>
          </a:p>
          <a:p>
            <a:pPr marL="0" indent="0">
              <a:buNone/>
            </a:pPr>
            <a:r>
              <a:rPr lang="nn-NO" sz="2400" dirty="0"/>
              <a:t>Produksjonen av pukk i Bergen dekka i 2013 ca. 60% av forbruket.</a:t>
            </a:r>
          </a:p>
          <a:p>
            <a:pPr marL="0" indent="0">
              <a:buNone/>
            </a:pPr>
            <a:endParaRPr lang="nn-NO" sz="2400" dirty="0"/>
          </a:p>
          <a:p>
            <a:pPr marL="0" indent="0">
              <a:buNone/>
            </a:pPr>
            <a:r>
              <a:rPr lang="nn-NO" sz="2400" dirty="0"/>
              <a:t>Import dekka ca. 40 % av forbruket</a:t>
            </a:r>
          </a:p>
          <a:p>
            <a:pPr marL="0" indent="0">
              <a:buNone/>
            </a:pPr>
            <a:endParaRPr lang="nn-NO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0670">
            <a:off x="5105735" y="1726968"/>
            <a:ext cx="3270977" cy="4536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5120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95536" y="692697"/>
            <a:ext cx="8208912" cy="5040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b-NO" sz="2400" b="1" dirty="0" smtClean="0"/>
              <a:t>Status</a:t>
            </a:r>
            <a:r>
              <a:rPr lang="nb-NO" sz="2400" dirty="0" smtClean="0"/>
              <a:t>:</a:t>
            </a:r>
          </a:p>
          <a:p>
            <a:pPr marL="0" indent="0">
              <a:buNone/>
            </a:pPr>
            <a:r>
              <a:rPr lang="nb-NO" sz="2400" dirty="0" smtClean="0"/>
              <a:t>Stor biltransport av </a:t>
            </a:r>
            <a:r>
              <a:rPr lang="nb-NO" sz="2400" dirty="0" err="1" smtClean="0"/>
              <a:t>overskotsstein</a:t>
            </a:r>
            <a:r>
              <a:rPr lang="nb-NO" sz="2400" dirty="0" smtClean="0"/>
              <a:t>, </a:t>
            </a:r>
            <a:r>
              <a:rPr lang="nb-NO" sz="2400" dirty="0" err="1" smtClean="0"/>
              <a:t>gravemassar</a:t>
            </a:r>
            <a:r>
              <a:rPr lang="nb-NO" sz="2400" dirty="0" smtClean="0"/>
              <a:t>, pukk og grus.</a:t>
            </a:r>
          </a:p>
          <a:p>
            <a:pPr marL="0" indent="0">
              <a:buNone/>
            </a:pPr>
            <a:r>
              <a:rPr lang="nb-NO" sz="2400" dirty="0" smtClean="0"/>
              <a:t>Lite foredling av </a:t>
            </a:r>
            <a:r>
              <a:rPr lang="nb-NO" sz="2400" dirty="0" err="1" smtClean="0"/>
              <a:t>overskotsmassar</a:t>
            </a:r>
            <a:r>
              <a:rPr lang="nb-NO" sz="2400" dirty="0" smtClean="0"/>
              <a:t> </a:t>
            </a:r>
          </a:p>
          <a:p>
            <a:pPr marL="0" indent="0">
              <a:buNone/>
            </a:pPr>
            <a:r>
              <a:rPr lang="nb-NO" sz="2400" u="sng" dirty="0" smtClean="0"/>
              <a:t>Negative verknader</a:t>
            </a:r>
            <a:r>
              <a:rPr lang="nb-NO" sz="2400" dirty="0" smtClean="0"/>
              <a:t>:</a:t>
            </a:r>
          </a:p>
          <a:p>
            <a:pPr>
              <a:buFontTx/>
              <a:buChar char="-"/>
            </a:pPr>
            <a:r>
              <a:rPr lang="nb-NO" sz="2400" dirty="0" err="1" smtClean="0"/>
              <a:t>Trafikksikkerheit</a:t>
            </a:r>
            <a:endParaRPr lang="nb-NO" sz="2400" dirty="0" smtClean="0"/>
          </a:p>
          <a:p>
            <a:pPr>
              <a:buFontTx/>
              <a:buChar char="-"/>
            </a:pPr>
            <a:r>
              <a:rPr lang="nb-NO" sz="2400" dirty="0" smtClean="0"/>
              <a:t>Utslepp</a:t>
            </a:r>
          </a:p>
          <a:p>
            <a:pPr>
              <a:buFontTx/>
              <a:buChar char="-"/>
            </a:pPr>
            <a:r>
              <a:rPr lang="nb-NO" sz="2400" dirty="0" smtClean="0"/>
              <a:t>Støy</a:t>
            </a:r>
          </a:p>
          <a:p>
            <a:pPr>
              <a:buFontTx/>
              <a:buChar char="-"/>
            </a:pPr>
            <a:r>
              <a:rPr lang="nb-NO" sz="2400" dirty="0" smtClean="0"/>
              <a:t>Vegkapasitet</a:t>
            </a:r>
          </a:p>
          <a:p>
            <a:pPr>
              <a:buFontTx/>
              <a:buChar char="-"/>
            </a:pPr>
            <a:r>
              <a:rPr lang="nb-NO" sz="2400" dirty="0" smtClean="0"/>
              <a:t>Vegslitasje</a:t>
            </a:r>
          </a:p>
          <a:p>
            <a:pPr>
              <a:buFontTx/>
              <a:buChar char="-"/>
            </a:pPr>
            <a:r>
              <a:rPr lang="nb-NO" sz="2400" dirty="0" smtClean="0"/>
              <a:t>Økonomi</a:t>
            </a:r>
          </a:p>
          <a:p>
            <a:pPr>
              <a:buFontTx/>
              <a:buChar char="-"/>
            </a:pPr>
            <a:r>
              <a:rPr lang="nb-NO" sz="2400" dirty="0" smtClean="0"/>
              <a:t>Unødig store</a:t>
            </a:r>
          </a:p>
          <a:p>
            <a:pPr marL="0" indent="0">
              <a:buNone/>
            </a:pPr>
            <a:r>
              <a:rPr lang="nb-NO" sz="2400" dirty="0" smtClean="0"/>
              <a:t>uttak i </a:t>
            </a:r>
            <a:r>
              <a:rPr lang="nb-NO" sz="2400" dirty="0" err="1" smtClean="0"/>
              <a:t>eksisterande</a:t>
            </a:r>
            <a:r>
              <a:rPr lang="nb-NO" sz="2400" dirty="0" smtClean="0"/>
              <a:t> </a:t>
            </a:r>
          </a:p>
          <a:p>
            <a:pPr marL="0" indent="0">
              <a:buNone/>
            </a:pPr>
            <a:r>
              <a:rPr lang="nb-NO" sz="2400" dirty="0" err="1" smtClean="0"/>
              <a:t>steinbrot</a:t>
            </a:r>
            <a:endParaRPr lang="nb-NO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348880"/>
            <a:ext cx="5023722" cy="3802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700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6264696" cy="1143000"/>
          </a:xfrm>
        </p:spPr>
        <p:txBody>
          <a:bodyPr>
            <a:normAutofit fontScale="90000"/>
          </a:bodyPr>
          <a:lstStyle/>
          <a:p>
            <a:pPr algn="l"/>
            <a:r>
              <a:rPr lang="nb-NO" sz="3100" dirty="0" err="1" smtClean="0"/>
              <a:t>Gjeldande</a:t>
            </a:r>
            <a:r>
              <a:rPr lang="nb-NO" sz="3100" dirty="0" smtClean="0"/>
              <a:t> arealdel til kommuneplanen</a:t>
            </a:r>
            <a:r>
              <a:rPr lang="nb-NO" dirty="0"/>
              <a:t/>
            </a:r>
            <a:br>
              <a:rPr lang="nb-NO" dirty="0"/>
            </a:br>
            <a:r>
              <a:rPr lang="nb-NO" sz="2200" dirty="0" smtClean="0"/>
              <a:t>Areal lagt ut til </a:t>
            </a:r>
            <a:r>
              <a:rPr lang="nb-NO" sz="2200" dirty="0" err="1" smtClean="0"/>
              <a:t>føremål</a:t>
            </a:r>
            <a:r>
              <a:rPr lang="nb-NO" sz="2200" dirty="0" smtClean="0"/>
              <a:t> råstoffutvinning: </a:t>
            </a:r>
            <a:br>
              <a:rPr lang="nb-NO" sz="2200" dirty="0" smtClean="0"/>
            </a:br>
            <a:r>
              <a:rPr lang="nb-NO" sz="2200" dirty="0" smtClean="0"/>
              <a:t>Fire </a:t>
            </a:r>
            <a:r>
              <a:rPr lang="nb-NO" sz="2200" dirty="0" err="1" smtClean="0"/>
              <a:t>lokalitetar</a:t>
            </a:r>
            <a:r>
              <a:rPr lang="nb-NO" sz="2200" dirty="0" smtClean="0"/>
              <a:t> markert med piler på figuren</a:t>
            </a:r>
            <a:endParaRPr lang="nb-NO" sz="2200" dirty="0"/>
          </a:p>
        </p:txBody>
      </p:sp>
      <p:sp>
        <p:nvSpPr>
          <p:cNvPr id="8" name="Pil venstre 7"/>
          <p:cNvSpPr/>
          <p:nvPr/>
        </p:nvSpPr>
        <p:spPr>
          <a:xfrm>
            <a:off x="4283968" y="4706902"/>
            <a:ext cx="792088" cy="21602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10" name="Pil venstre 9"/>
          <p:cNvSpPr/>
          <p:nvPr/>
        </p:nvSpPr>
        <p:spPr>
          <a:xfrm>
            <a:off x="4211960" y="2708920"/>
            <a:ext cx="792088" cy="21602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11" name="Pil venstre 10"/>
          <p:cNvSpPr/>
          <p:nvPr/>
        </p:nvSpPr>
        <p:spPr>
          <a:xfrm>
            <a:off x="4436368" y="3356992"/>
            <a:ext cx="792088" cy="21602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12" name="Pil venstre 11"/>
          <p:cNvSpPr/>
          <p:nvPr/>
        </p:nvSpPr>
        <p:spPr>
          <a:xfrm>
            <a:off x="4091667" y="2348880"/>
            <a:ext cx="792088" cy="21602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53936"/>
            <a:ext cx="4968552" cy="4731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Pil venstre 12"/>
          <p:cNvSpPr/>
          <p:nvPr/>
        </p:nvSpPr>
        <p:spPr>
          <a:xfrm>
            <a:off x="3339480" y="4714331"/>
            <a:ext cx="792088" cy="21602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14" name="Pil venstre 13"/>
          <p:cNvSpPr/>
          <p:nvPr/>
        </p:nvSpPr>
        <p:spPr>
          <a:xfrm>
            <a:off x="3267472" y="2716349"/>
            <a:ext cx="792088" cy="21602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15" name="Pil venstre 14"/>
          <p:cNvSpPr/>
          <p:nvPr/>
        </p:nvSpPr>
        <p:spPr>
          <a:xfrm>
            <a:off x="3491880" y="3364421"/>
            <a:ext cx="792088" cy="21602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16" name="Pil venstre 15"/>
          <p:cNvSpPr/>
          <p:nvPr/>
        </p:nvSpPr>
        <p:spPr>
          <a:xfrm>
            <a:off x="3147179" y="2356309"/>
            <a:ext cx="792088" cy="21602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17" name="TekstSylinder 16"/>
          <p:cNvSpPr txBox="1"/>
          <p:nvPr/>
        </p:nvSpPr>
        <p:spPr>
          <a:xfrm>
            <a:off x="4131568" y="2284301"/>
            <a:ext cx="447288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nb-NO"/>
            </a:defPPr>
          </a:lstStyle>
          <a:p>
            <a:r>
              <a:rPr lang="nb-NO" dirty="0"/>
              <a:t>Haukås / </a:t>
            </a:r>
            <a:r>
              <a:rPr lang="nb-NO" dirty="0" smtClean="0"/>
              <a:t>Breistein, felt D/M1</a:t>
            </a:r>
            <a:endParaRPr lang="nb-NO" dirty="0"/>
          </a:p>
        </p:txBody>
      </p:sp>
      <p:sp>
        <p:nvSpPr>
          <p:cNvPr id="18" name="TekstSylinder 17"/>
          <p:cNvSpPr txBox="1"/>
          <p:nvPr/>
        </p:nvSpPr>
        <p:spPr>
          <a:xfrm>
            <a:off x="4158888" y="2683737"/>
            <a:ext cx="466158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b-NO" dirty="0" smtClean="0"/>
              <a:t>Gaupås – Arna steinknuseverk, felt D/M2</a:t>
            </a:r>
            <a:endParaRPr lang="nb-NO" dirty="0"/>
          </a:p>
        </p:txBody>
      </p:sp>
      <p:sp>
        <p:nvSpPr>
          <p:cNvPr id="19" name="TekstSylinder 18"/>
          <p:cNvSpPr txBox="1"/>
          <p:nvPr/>
        </p:nvSpPr>
        <p:spPr>
          <a:xfrm>
            <a:off x="4401822" y="3287767"/>
            <a:ext cx="441865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b-NO" dirty="0" smtClean="0"/>
              <a:t>Langedalen – Arna jordsortering, felt D/M3</a:t>
            </a:r>
            <a:endParaRPr lang="nb-NO" dirty="0"/>
          </a:p>
        </p:txBody>
      </p:sp>
      <p:sp>
        <p:nvSpPr>
          <p:cNvPr id="20" name="TekstSylinder 19"/>
          <p:cNvSpPr txBox="1"/>
          <p:nvPr/>
        </p:nvSpPr>
        <p:spPr>
          <a:xfrm>
            <a:off x="4283968" y="4637677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Gimmeland, felt D/M4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09421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nb-NO" sz="2400" b="1" dirty="0" smtClean="0"/>
              <a:t>Gaupås – </a:t>
            </a:r>
            <a:r>
              <a:rPr lang="nb-NO" sz="2400" b="1" dirty="0"/>
              <a:t>Bydel </a:t>
            </a:r>
            <a:r>
              <a:rPr lang="nb-NO" sz="2400" b="1" dirty="0" smtClean="0"/>
              <a:t>Arna (Åsane)</a:t>
            </a:r>
            <a:r>
              <a:rPr lang="nb-NO" sz="2400" b="1" dirty="0"/>
              <a:t/>
            </a:r>
            <a:br>
              <a:rPr lang="nb-NO" sz="2400" b="1" dirty="0"/>
            </a:br>
            <a:r>
              <a:rPr lang="nb-NO" sz="2000" dirty="0" smtClean="0"/>
              <a:t>Arna steinknuseverk</a:t>
            </a:r>
            <a:endParaRPr lang="nb-NO" sz="2000" dirty="0"/>
          </a:p>
        </p:txBody>
      </p:sp>
      <p:sp>
        <p:nvSpPr>
          <p:cNvPr id="3" name="TekstSylinder 2"/>
          <p:cNvSpPr txBox="1"/>
          <p:nvPr/>
        </p:nvSpPr>
        <p:spPr>
          <a:xfrm>
            <a:off x="1619673" y="5445224"/>
            <a:ext cx="4248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Havn under planlegging ved Sørfjorden</a:t>
            </a:r>
            <a:endParaRPr lang="nb-NO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488" y="628649"/>
            <a:ext cx="5714775" cy="479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4579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nb-NO" sz="2400" b="1" dirty="0" smtClean="0"/>
              <a:t>Langedalen – </a:t>
            </a:r>
            <a:r>
              <a:rPr lang="nb-NO" sz="2400" b="1" dirty="0"/>
              <a:t>Bydel </a:t>
            </a:r>
            <a:r>
              <a:rPr lang="nb-NO" sz="2400" b="1" dirty="0" smtClean="0"/>
              <a:t>Arna</a:t>
            </a:r>
            <a:br>
              <a:rPr lang="nb-NO" sz="2400" b="1" dirty="0" smtClean="0"/>
            </a:br>
            <a:r>
              <a:rPr lang="nb-NO" sz="2000" dirty="0" err="1" smtClean="0"/>
              <a:t>Arna</a:t>
            </a:r>
            <a:r>
              <a:rPr lang="nb-NO" sz="2000" dirty="0" smtClean="0"/>
              <a:t> jordsortering</a:t>
            </a:r>
            <a:endParaRPr lang="nb-NO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980728"/>
            <a:ext cx="5616624" cy="5515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7778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nb-NO" sz="2400" b="1" dirty="0"/>
              <a:t>Stendafjellet – </a:t>
            </a:r>
            <a:r>
              <a:rPr lang="nb-NO" sz="2400" b="1" dirty="0" smtClean="0"/>
              <a:t>Rådalen</a:t>
            </a:r>
            <a:r>
              <a:rPr lang="nb-NO" sz="2400" b="1" dirty="0"/>
              <a:t/>
            </a:r>
            <a:br>
              <a:rPr lang="nb-NO" sz="2400" b="1" dirty="0"/>
            </a:br>
            <a:r>
              <a:rPr lang="nb-NO" sz="2400" dirty="0" smtClean="0"/>
              <a:t>Steinbrot under bakken</a:t>
            </a:r>
            <a:endParaRPr lang="nb-NO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268760"/>
            <a:ext cx="7303438" cy="5450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6915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1536</TotalTime>
  <Words>705</Words>
  <Application>Microsoft Office PowerPoint</Application>
  <PresentationFormat>Skjermfremvisning (4:3)</PresentationFormat>
  <Paragraphs>165</Paragraphs>
  <Slides>19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19</vt:i4>
      </vt:variant>
    </vt:vector>
  </HeadingPairs>
  <TitlesOfParts>
    <vt:vector size="22" baseType="lpstr">
      <vt:lpstr>Arial</vt:lpstr>
      <vt:lpstr>Calibri</vt:lpstr>
      <vt:lpstr>Office-tema</vt:lpstr>
      <vt:lpstr>PowerPoint-presentasjon</vt:lpstr>
      <vt:lpstr>PowerPoint-presentasjon</vt:lpstr>
      <vt:lpstr>Kortreist stein</vt:lpstr>
      <vt:lpstr>PowerPoint-presentasjon</vt:lpstr>
      <vt:lpstr>PowerPoint-presentasjon</vt:lpstr>
      <vt:lpstr>Gjeldande arealdel til kommuneplanen Areal lagt ut til føremål råstoffutvinning:  Fire lokalitetar markert med piler på figuren</vt:lpstr>
      <vt:lpstr>Gaupås – Bydel Arna (Åsane) Arna steinknuseverk</vt:lpstr>
      <vt:lpstr>Langedalen – Bydel Arna Arna jordsortering</vt:lpstr>
      <vt:lpstr>Stendafjellet – Rådalen Steinbrot under bakken</vt:lpstr>
      <vt:lpstr>Utredning av Samfunnsnyttig massedisponering</vt:lpstr>
      <vt:lpstr>Samfunnsnyttig massedisponering</vt:lpstr>
      <vt:lpstr>Utredning av Samfunnsnyttig massedisponering</vt:lpstr>
      <vt:lpstr>Samfunnsnyttig massedisponering</vt:lpstr>
      <vt:lpstr>Planforslag</vt:lpstr>
      <vt:lpstr>Planforslag</vt:lpstr>
      <vt:lpstr>PowerPoint-presentasjon</vt:lpstr>
      <vt:lpstr>PowerPoint-presentasjon</vt:lpstr>
      <vt:lpstr>PowerPoint-presentasjon</vt:lpstr>
      <vt:lpstr>Utredning av Samfunnsnyttig massedisponering</vt:lpstr>
    </vt:vector>
  </TitlesOfParts>
  <Company>Bergen kommune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Lindås, Ole Roger</dc:creator>
  <cp:lastModifiedBy>Jomar Ragnhildstveit</cp:lastModifiedBy>
  <cp:revision>71</cp:revision>
  <dcterms:created xsi:type="dcterms:W3CDTF">2014-06-05T10:50:51Z</dcterms:created>
  <dcterms:modified xsi:type="dcterms:W3CDTF">2018-10-17T07:44:41Z</dcterms:modified>
</cp:coreProperties>
</file>