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7"/>
  </p:notesMasterIdLst>
  <p:sldIdLst>
    <p:sldId id="262" r:id="rId3"/>
    <p:sldId id="264" r:id="rId4"/>
    <p:sldId id="263" r:id="rId5"/>
    <p:sldId id="268" r:id="rId6"/>
    <p:sldId id="265" r:id="rId7"/>
    <p:sldId id="266" r:id="rId8"/>
    <p:sldId id="269" r:id="rId9"/>
    <p:sldId id="267" r:id="rId10"/>
    <p:sldId id="270" r:id="rId11"/>
    <p:sldId id="271" r:id="rId12"/>
    <p:sldId id="272" r:id="rId13"/>
    <p:sldId id="273" r:id="rId14"/>
    <p:sldId id="277" r:id="rId15"/>
    <p:sldId id="275" r:id="rId16"/>
    <p:sldId id="276" r:id="rId17"/>
    <p:sldId id="301" r:id="rId18"/>
    <p:sldId id="274" r:id="rId19"/>
    <p:sldId id="286" r:id="rId20"/>
    <p:sldId id="309" r:id="rId21"/>
    <p:sldId id="294" r:id="rId22"/>
    <p:sldId id="280" r:id="rId23"/>
    <p:sldId id="285" r:id="rId24"/>
    <p:sldId id="284" r:id="rId25"/>
    <p:sldId id="281" r:id="rId26"/>
    <p:sldId id="283" r:id="rId27"/>
    <p:sldId id="305" r:id="rId28"/>
    <p:sldId id="296" r:id="rId29"/>
    <p:sldId id="297" r:id="rId30"/>
    <p:sldId id="298" r:id="rId31"/>
    <p:sldId id="299" r:id="rId32"/>
    <p:sldId id="300" r:id="rId33"/>
    <p:sldId id="302" r:id="rId34"/>
    <p:sldId id="303" r:id="rId35"/>
    <p:sldId id="308" r:id="rId36"/>
  </p:sldIdLst>
  <p:sldSz cx="9144000" cy="6858000" type="screen4x3"/>
  <p:notesSz cx="6858000" cy="9144000"/>
  <p:defaultTextStyle>
    <a:defPPr>
      <a:defRPr lang="nb-NO"/>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FF"/>
    <a:srgbClr val="FFFF00"/>
    <a:srgbClr val="0033CC"/>
    <a:srgbClr val="990000"/>
    <a:srgbClr val="ADEEB9"/>
    <a:srgbClr val="A4D195"/>
    <a:srgbClr val="9CC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23" autoAdjust="0"/>
  </p:normalViewPr>
  <p:slideViewPr>
    <p:cSldViewPr snapToGrid="0" snapToObjects="1">
      <p:cViewPr varScale="1">
        <p:scale>
          <a:sx n="104" d="100"/>
          <a:sy n="104" d="100"/>
        </p:scale>
        <p:origin x="27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5EE46-CD12-46C9-9B9E-CB504FED5601}" type="datetimeFigureOut">
              <a:rPr lang="nn-NO" smtClean="0"/>
              <a:t>23.10.2018</a:t>
            </a:fld>
            <a:endParaRPr lang="nn-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15E83-425C-4ABB-B8E8-8E2C15D847F0}" type="slidenum">
              <a:rPr lang="nn-NO" smtClean="0"/>
              <a:t>‹#›</a:t>
            </a:fld>
            <a:endParaRPr lang="nn-NO"/>
          </a:p>
        </p:txBody>
      </p:sp>
    </p:spTree>
    <p:extLst>
      <p:ext uri="{BB962C8B-B14F-4D97-AF65-F5344CB8AC3E}">
        <p14:creationId xmlns:p14="http://schemas.microsoft.com/office/powerpoint/2010/main" val="2432381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23615E83-425C-4ABB-B8E8-8E2C15D847F0}" type="slidenum">
              <a:rPr lang="nn-NO" smtClean="0"/>
              <a:t>5</a:t>
            </a:fld>
            <a:endParaRPr lang="nn-NO"/>
          </a:p>
        </p:txBody>
      </p:sp>
    </p:spTree>
    <p:extLst>
      <p:ext uri="{BB962C8B-B14F-4D97-AF65-F5344CB8AC3E}">
        <p14:creationId xmlns:p14="http://schemas.microsoft.com/office/powerpoint/2010/main" val="361468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Her følgjer </a:t>
            </a:r>
            <a:r>
              <a:rPr lang="nb-NO" dirty="0" err="1" smtClean="0"/>
              <a:t>mykje</a:t>
            </a:r>
            <a:r>
              <a:rPr lang="nb-NO" dirty="0" smtClean="0"/>
              <a:t> stoff til veileder</a:t>
            </a:r>
            <a:endParaRPr lang="nn-NO" dirty="0"/>
          </a:p>
        </p:txBody>
      </p:sp>
      <p:sp>
        <p:nvSpPr>
          <p:cNvPr id="4" name="Plassholder for lysbildenummer 3"/>
          <p:cNvSpPr>
            <a:spLocks noGrp="1"/>
          </p:cNvSpPr>
          <p:nvPr>
            <p:ph type="sldNum" sz="quarter" idx="10"/>
          </p:nvPr>
        </p:nvSpPr>
        <p:spPr/>
        <p:txBody>
          <a:bodyPr/>
          <a:lstStyle/>
          <a:p>
            <a:fld id="{23615E83-425C-4ABB-B8E8-8E2C15D847F0}" type="slidenum">
              <a:rPr lang="nn-NO" smtClean="0"/>
              <a:t>9</a:t>
            </a:fld>
            <a:endParaRPr lang="nn-NO"/>
          </a:p>
        </p:txBody>
      </p:sp>
    </p:spTree>
    <p:extLst>
      <p:ext uri="{BB962C8B-B14F-4D97-AF65-F5344CB8AC3E}">
        <p14:creationId xmlns:p14="http://schemas.microsoft.com/office/powerpoint/2010/main" val="323450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23615E83-425C-4ABB-B8E8-8E2C15D847F0}" type="slidenum">
              <a:rPr lang="nn-NO" smtClean="0"/>
              <a:t>10</a:t>
            </a:fld>
            <a:endParaRPr lang="nn-NO"/>
          </a:p>
        </p:txBody>
      </p:sp>
    </p:spTree>
    <p:extLst>
      <p:ext uri="{BB962C8B-B14F-4D97-AF65-F5344CB8AC3E}">
        <p14:creationId xmlns:p14="http://schemas.microsoft.com/office/powerpoint/2010/main" val="116284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23615E83-425C-4ABB-B8E8-8E2C15D847F0}" type="slidenum">
              <a:rPr lang="nn-NO" smtClean="0"/>
              <a:t>11</a:t>
            </a:fld>
            <a:endParaRPr lang="nn-NO"/>
          </a:p>
        </p:txBody>
      </p:sp>
    </p:spTree>
    <p:extLst>
      <p:ext uri="{BB962C8B-B14F-4D97-AF65-F5344CB8AC3E}">
        <p14:creationId xmlns:p14="http://schemas.microsoft.com/office/powerpoint/2010/main" val="3989231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23615E83-425C-4ABB-B8E8-8E2C15D847F0}" type="slidenum">
              <a:rPr lang="nn-NO" smtClean="0"/>
              <a:t>12</a:t>
            </a:fld>
            <a:endParaRPr lang="nn-NO"/>
          </a:p>
        </p:txBody>
      </p:sp>
    </p:spTree>
    <p:extLst>
      <p:ext uri="{BB962C8B-B14F-4D97-AF65-F5344CB8AC3E}">
        <p14:creationId xmlns:p14="http://schemas.microsoft.com/office/powerpoint/2010/main" val="1327809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p>
        </p:txBody>
      </p:sp>
      <p:pic>
        <p:nvPicPr>
          <p:cNvPr id="5" name="Bilde 11"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2"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89965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solidFill>
                <a:prstClr val="white"/>
              </a:solidFill>
            </a:endParaRPr>
          </a:p>
        </p:txBody>
      </p:sp>
      <p:pic>
        <p:nvPicPr>
          <p:cNvPr id="5" name="Bilde 10"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1"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740995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bunntekst 4"/>
          <p:cNvSpPr>
            <a:spLocks noGrp="1"/>
          </p:cNvSpPr>
          <p:nvPr>
            <p:ph type="ftr" sz="quarter" idx="11"/>
          </p:nvPr>
        </p:nvSpPr>
        <p:spPr>
          <a:xfrm>
            <a:off x="2457450" y="6305550"/>
            <a:ext cx="2392363" cy="365125"/>
          </a:xfrm>
          <a:prstGeom prst="rect">
            <a:avLst/>
          </a:prstGeom>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fld id="{55BCFD3E-4749-4EA7-8A8A-14E5A2B0E36B}" type="slidenum">
              <a:rPr lang="nb-NO" altLang="nb-NO"/>
              <a:pPr/>
              <a:t>‹#›</a:t>
            </a:fld>
            <a:endParaRPr lang="nb-NO" altLang="nb-NO"/>
          </a:p>
        </p:txBody>
      </p:sp>
    </p:spTree>
    <p:extLst>
      <p:ext uri="{BB962C8B-B14F-4D97-AF65-F5344CB8AC3E}">
        <p14:creationId xmlns:p14="http://schemas.microsoft.com/office/powerpoint/2010/main" val="3819880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solidFill>
                <a:prstClr val="white"/>
              </a:solidFill>
            </a:endParaRPr>
          </a:p>
        </p:txBody>
      </p:sp>
      <p:pic>
        <p:nvPicPr>
          <p:cNvPr id="5" name="Bilde 10" descr="part-0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3288" y="215900"/>
            <a:ext cx="15795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1" descr="part-02.png"/>
          <p:cNvPicPr>
            <a:picLocks noChangeAspect="1"/>
          </p:cNvPicPr>
          <p:nvPr userDrawn="1"/>
        </p:nvPicPr>
        <p:blipFill>
          <a:blip r:embed="rId3">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2888253" y="2351610"/>
            <a:ext cx="5830887" cy="781003"/>
          </a:xfrm>
        </p:spPr>
        <p:txBody>
          <a:bodyPr anchor="t">
            <a:noAutofit/>
          </a:bodyPr>
          <a:lstStyle>
            <a:lvl1pPr algn="l">
              <a:defRPr sz="5000" b="1" cap="all">
                <a:solidFill>
                  <a:schemeClr val="tx1">
                    <a:lumMod val="85000"/>
                    <a:lumOff val="15000"/>
                  </a:schemeClr>
                </a:solidFill>
              </a:defRPr>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2933613" y="3982235"/>
            <a:ext cx="5457789" cy="747168"/>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p14="http://schemas.microsoft.com/office/powerpoint/2010/main" val="422560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4"/>
          <p:cNvSpPr>
            <a:spLocks noGrp="1"/>
          </p:cNvSpPr>
          <p:nvPr>
            <p:ph type="ftr" sz="quarter" idx="11"/>
          </p:nvPr>
        </p:nvSpPr>
        <p:spPr>
          <a:xfrm>
            <a:off x="2457450" y="6305550"/>
            <a:ext cx="2392363" cy="365125"/>
          </a:xfrm>
          <a:prstGeom prst="rect">
            <a:avLst/>
          </a:prstGeom>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fld id="{0AA90DF6-DE6F-4019-BC9B-6AB0FC4DFEF3}" type="slidenum">
              <a:rPr lang="nb-NO" altLang="nb-NO"/>
              <a:pPr/>
              <a:t>‹#›</a:t>
            </a:fld>
            <a:endParaRPr lang="nb-NO" altLang="nb-NO"/>
          </a:p>
        </p:txBody>
      </p:sp>
    </p:spTree>
    <p:extLst>
      <p:ext uri="{BB962C8B-B14F-4D97-AF65-F5344CB8AC3E}">
        <p14:creationId xmlns:p14="http://schemas.microsoft.com/office/powerpoint/2010/main" val="506500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8" name="Plassholder for bunntekst 4"/>
          <p:cNvSpPr>
            <a:spLocks noGrp="1"/>
          </p:cNvSpPr>
          <p:nvPr>
            <p:ph type="ftr" sz="quarter" idx="11"/>
          </p:nvPr>
        </p:nvSpPr>
        <p:spPr>
          <a:xfrm>
            <a:off x="2457450" y="6305550"/>
            <a:ext cx="2392363" cy="365125"/>
          </a:xfrm>
          <a:prstGeom prst="rect">
            <a:avLst/>
          </a:prstGeom>
        </p:spPr>
        <p:txBody>
          <a:bodyPr/>
          <a:lstStyle>
            <a:lvl1pPr>
              <a:defRPr/>
            </a:lvl1pPr>
          </a:lstStyle>
          <a:p>
            <a:pPr>
              <a:defRPr/>
            </a:pPr>
            <a:endParaRPr lang="nb-NO" dirty="0"/>
          </a:p>
        </p:txBody>
      </p:sp>
      <p:sp>
        <p:nvSpPr>
          <p:cNvPr id="9" name="Plassholder for lysbildenummer 5"/>
          <p:cNvSpPr>
            <a:spLocks noGrp="1"/>
          </p:cNvSpPr>
          <p:nvPr>
            <p:ph type="sldNum" sz="quarter" idx="12"/>
          </p:nvPr>
        </p:nvSpPr>
        <p:spPr/>
        <p:txBody>
          <a:bodyPr/>
          <a:lstStyle>
            <a:lvl1pPr>
              <a:defRPr/>
            </a:lvl1pPr>
          </a:lstStyle>
          <a:p>
            <a:fld id="{A1E70D4E-56D1-4DF5-86BF-0DFC0FD40ECE}" type="slidenum">
              <a:rPr lang="nb-NO" altLang="nb-NO"/>
              <a:pPr/>
              <a:t>‹#›</a:t>
            </a:fld>
            <a:endParaRPr lang="nb-NO" altLang="nb-NO"/>
          </a:p>
        </p:txBody>
      </p:sp>
    </p:spTree>
    <p:extLst>
      <p:ext uri="{BB962C8B-B14F-4D97-AF65-F5344CB8AC3E}">
        <p14:creationId xmlns:p14="http://schemas.microsoft.com/office/powerpoint/2010/main" val="62518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5" name="Plassholder for lysbildenummer 5"/>
          <p:cNvSpPr>
            <a:spLocks noGrp="1"/>
          </p:cNvSpPr>
          <p:nvPr>
            <p:ph type="sldNum" sz="quarter" idx="12"/>
          </p:nvPr>
        </p:nvSpPr>
        <p:spPr/>
        <p:txBody>
          <a:bodyPr/>
          <a:lstStyle>
            <a:lvl1pPr>
              <a:defRPr/>
            </a:lvl1pPr>
          </a:lstStyle>
          <a:p>
            <a:fld id="{BFC2C99A-0F73-423F-8EE5-2F91F1AC0F90}" type="slidenum">
              <a:rPr lang="nb-NO" altLang="nb-NO"/>
              <a:pPr/>
              <a:t>‹#›</a:t>
            </a:fld>
            <a:endParaRPr lang="nb-NO" altLang="nb-NO"/>
          </a:p>
        </p:txBody>
      </p:sp>
    </p:spTree>
    <p:extLst>
      <p:ext uri="{BB962C8B-B14F-4D97-AF65-F5344CB8AC3E}">
        <p14:creationId xmlns:p14="http://schemas.microsoft.com/office/powerpoint/2010/main" val="1964403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5"/>
          <p:cNvSpPr>
            <a:spLocks noGrp="1"/>
          </p:cNvSpPr>
          <p:nvPr>
            <p:ph type="sldNum" sz="quarter" idx="12"/>
          </p:nvPr>
        </p:nvSpPr>
        <p:spPr/>
        <p:txBody>
          <a:bodyPr/>
          <a:lstStyle>
            <a:lvl1pPr>
              <a:defRPr/>
            </a:lvl1pPr>
          </a:lstStyle>
          <a:p>
            <a:fld id="{6CD24B07-412C-4A14-BA5D-5C76C514D948}" type="slidenum">
              <a:rPr lang="nb-NO" altLang="nb-NO"/>
              <a:pPr/>
              <a:t>‹#›</a:t>
            </a:fld>
            <a:endParaRPr lang="nb-NO" altLang="nb-NO"/>
          </a:p>
        </p:txBody>
      </p:sp>
    </p:spTree>
    <p:extLst>
      <p:ext uri="{BB962C8B-B14F-4D97-AF65-F5344CB8AC3E}">
        <p14:creationId xmlns:p14="http://schemas.microsoft.com/office/powerpoint/2010/main" val="2558592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7" name="Plassholder for lysbildenummer 5"/>
          <p:cNvSpPr>
            <a:spLocks noGrp="1"/>
          </p:cNvSpPr>
          <p:nvPr>
            <p:ph type="sldNum" sz="quarter" idx="12"/>
          </p:nvPr>
        </p:nvSpPr>
        <p:spPr/>
        <p:txBody>
          <a:bodyPr/>
          <a:lstStyle>
            <a:lvl1pPr>
              <a:defRPr/>
            </a:lvl1pPr>
          </a:lstStyle>
          <a:p>
            <a:fld id="{849F82E3-6D33-4AB5-86F1-1CE27F65B7E8}" type="slidenum">
              <a:rPr lang="nb-NO" altLang="nb-NO"/>
              <a:pPr/>
              <a:t>‹#›</a:t>
            </a:fld>
            <a:endParaRPr lang="nb-NO" altLang="nb-NO"/>
          </a:p>
        </p:txBody>
      </p:sp>
    </p:spTree>
    <p:extLst>
      <p:ext uri="{BB962C8B-B14F-4D97-AF65-F5344CB8AC3E}">
        <p14:creationId xmlns:p14="http://schemas.microsoft.com/office/powerpoint/2010/main" val="342255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p>
        </p:txBody>
      </p:sp>
      <p:pic>
        <p:nvPicPr>
          <p:cNvPr id="5" name="Bilde 11"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2"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71823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lysbildenummer 5"/>
          <p:cNvSpPr>
            <a:spLocks noGrp="1"/>
          </p:cNvSpPr>
          <p:nvPr>
            <p:ph type="sldNum" sz="quarter" idx="12"/>
          </p:nvPr>
        </p:nvSpPr>
        <p:spPr/>
        <p:txBody>
          <a:bodyPr/>
          <a:lstStyle>
            <a:lvl1pPr>
              <a:defRPr/>
            </a:lvl1pPr>
          </a:lstStyle>
          <a:p>
            <a:fld id="{83046199-50FD-4DB3-8B19-09263B75C44D}" type="slidenum">
              <a:rPr lang="nb-NO" altLang="nb-NO"/>
              <a:pPr/>
              <a:t>‹#›</a:t>
            </a:fld>
            <a:endParaRPr lang="nb-NO" altLang="nb-NO"/>
          </a:p>
        </p:txBody>
      </p:sp>
    </p:spTree>
    <p:extLst>
      <p:ext uri="{BB962C8B-B14F-4D97-AF65-F5344CB8AC3E}">
        <p14:creationId xmlns:p14="http://schemas.microsoft.com/office/powerpoint/2010/main" val="2493622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p>
        </p:txBody>
      </p:sp>
      <p:pic>
        <p:nvPicPr>
          <p:cNvPr id="5" name="Bilde 11" descr="part-0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3288" y="215900"/>
            <a:ext cx="15795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2" descr="part-02.png"/>
          <p:cNvPicPr>
            <a:picLocks noChangeAspect="1"/>
          </p:cNvPicPr>
          <p:nvPr userDrawn="1"/>
        </p:nvPicPr>
        <p:blipFill>
          <a:blip r:embed="rId3">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2888253" y="2351610"/>
            <a:ext cx="5830887" cy="781003"/>
          </a:xfrm>
        </p:spPr>
        <p:txBody>
          <a:bodyPr anchor="t">
            <a:noAutofit/>
          </a:bodyPr>
          <a:lstStyle>
            <a:lvl1pPr algn="l">
              <a:defRPr sz="5000" b="1" cap="all">
                <a:solidFill>
                  <a:schemeClr val="tx1">
                    <a:lumMod val="85000"/>
                    <a:lumOff val="15000"/>
                  </a:schemeClr>
                </a:solidFill>
              </a:defRPr>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2933613" y="3982235"/>
            <a:ext cx="5457789" cy="747168"/>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p14="http://schemas.microsoft.com/office/powerpoint/2010/main" val="357346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a:spLocks noGrp="1"/>
          </p:cNvSpPr>
          <p:nvPr>
            <p:ph type="sldNum" sz="quarter" idx="12"/>
          </p:nvPr>
        </p:nvSpPr>
        <p:spPr/>
        <p:txBody>
          <a:bodyPr/>
          <a:lstStyle>
            <a:lvl1pPr>
              <a:defRPr/>
            </a:lvl1pPr>
          </a:lstStyle>
          <a:p>
            <a:fld id="{357EEA2C-634D-40FD-9A38-7C2F1860F78E}" type="slidenum">
              <a:rPr lang="nb-NO" altLang="nb-NO"/>
              <a:pPr/>
              <a:t>‹#›</a:t>
            </a:fld>
            <a:endParaRPr lang="nb-NO" altLang="nb-NO"/>
          </a:p>
        </p:txBody>
      </p:sp>
    </p:spTree>
    <p:extLst>
      <p:ext uri="{BB962C8B-B14F-4D97-AF65-F5344CB8AC3E}">
        <p14:creationId xmlns:p14="http://schemas.microsoft.com/office/powerpoint/2010/main" val="34657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9" name="Plassholder for lysbildenummer 5"/>
          <p:cNvSpPr>
            <a:spLocks noGrp="1"/>
          </p:cNvSpPr>
          <p:nvPr>
            <p:ph type="sldNum" sz="quarter" idx="12"/>
          </p:nvPr>
        </p:nvSpPr>
        <p:spPr/>
        <p:txBody>
          <a:bodyPr/>
          <a:lstStyle>
            <a:lvl1pPr>
              <a:defRPr/>
            </a:lvl1pPr>
          </a:lstStyle>
          <a:p>
            <a:fld id="{6D32664A-948E-4AFD-B4C6-9E56F6ED6FD1}" type="slidenum">
              <a:rPr lang="nb-NO" altLang="nb-NO"/>
              <a:pPr/>
              <a:t>‹#›</a:t>
            </a:fld>
            <a:endParaRPr lang="nb-NO" altLang="nb-NO"/>
          </a:p>
        </p:txBody>
      </p:sp>
    </p:spTree>
    <p:extLst>
      <p:ext uri="{BB962C8B-B14F-4D97-AF65-F5344CB8AC3E}">
        <p14:creationId xmlns:p14="http://schemas.microsoft.com/office/powerpoint/2010/main" val="143983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5" name="Plassholder for lysbildenummer 5"/>
          <p:cNvSpPr>
            <a:spLocks noGrp="1"/>
          </p:cNvSpPr>
          <p:nvPr>
            <p:ph type="sldNum" sz="quarter" idx="12"/>
          </p:nvPr>
        </p:nvSpPr>
        <p:spPr/>
        <p:txBody>
          <a:bodyPr/>
          <a:lstStyle>
            <a:lvl1pPr>
              <a:defRPr/>
            </a:lvl1pPr>
          </a:lstStyle>
          <a:p>
            <a:fld id="{1F11F201-A750-4ABF-9D6E-B3F1BF34674C}" type="slidenum">
              <a:rPr lang="nb-NO" altLang="nb-NO"/>
              <a:pPr/>
              <a:t>‹#›</a:t>
            </a:fld>
            <a:endParaRPr lang="nb-NO" altLang="nb-NO"/>
          </a:p>
        </p:txBody>
      </p:sp>
      <p:pic>
        <p:nvPicPr>
          <p:cNvPr id="6" name="Bilde 5"/>
          <p:cNvPicPr>
            <a:picLocks noChangeAspect="1"/>
          </p:cNvPicPr>
          <p:nvPr userDrawn="1"/>
        </p:nvPicPr>
        <p:blipFill>
          <a:blip r:embed="rId2"/>
          <a:stretch>
            <a:fillRect/>
          </a:stretch>
        </p:blipFill>
        <p:spPr>
          <a:xfrm>
            <a:off x="457200" y="6343651"/>
            <a:ext cx="1276095" cy="282983"/>
          </a:xfrm>
          <a:prstGeom prst="rect">
            <a:avLst/>
          </a:prstGeom>
        </p:spPr>
      </p:pic>
    </p:spTree>
    <p:extLst>
      <p:ext uri="{BB962C8B-B14F-4D97-AF65-F5344CB8AC3E}">
        <p14:creationId xmlns:p14="http://schemas.microsoft.com/office/powerpoint/2010/main" val="368738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5"/>
          <p:cNvSpPr>
            <a:spLocks noGrp="1"/>
          </p:cNvSpPr>
          <p:nvPr>
            <p:ph type="sldNum" sz="quarter" idx="12"/>
          </p:nvPr>
        </p:nvSpPr>
        <p:spPr/>
        <p:txBody>
          <a:bodyPr/>
          <a:lstStyle>
            <a:lvl1pPr>
              <a:defRPr/>
            </a:lvl1pPr>
          </a:lstStyle>
          <a:p>
            <a:fld id="{3B21732E-B67A-42A0-A88D-47777B3913F0}" type="slidenum">
              <a:rPr lang="nb-NO" altLang="nb-NO"/>
              <a:pPr/>
              <a:t>‹#›</a:t>
            </a:fld>
            <a:endParaRPr lang="nb-NO" altLang="nb-NO"/>
          </a:p>
        </p:txBody>
      </p:sp>
      <p:pic>
        <p:nvPicPr>
          <p:cNvPr id="5" name="Bilde 4"/>
          <p:cNvPicPr>
            <a:picLocks noChangeAspect="1"/>
          </p:cNvPicPr>
          <p:nvPr userDrawn="1"/>
        </p:nvPicPr>
        <p:blipFill>
          <a:blip r:embed="rId2"/>
          <a:stretch>
            <a:fillRect/>
          </a:stretch>
        </p:blipFill>
        <p:spPr>
          <a:xfrm>
            <a:off x="457200" y="6343651"/>
            <a:ext cx="1276095" cy="282983"/>
          </a:xfrm>
          <a:prstGeom prst="rect">
            <a:avLst/>
          </a:prstGeom>
        </p:spPr>
      </p:pic>
    </p:spTree>
    <p:extLst>
      <p:ext uri="{BB962C8B-B14F-4D97-AF65-F5344CB8AC3E}">
        <p14:creationId xmlns:p14="http://schemas.microsoft.com/office/powerpoint/2010/main" val="313460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solidFill>
                <a:prstClr val="white"/>
              </a:solidFill>
            </a:endParaRPr>
          </a:p>
        </p:txBody>
      </p:sp>
      <p:pic>
        <p:nvPicPr>
          <p:cNvPr id="5" name="Bilde 10"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1"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1434985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emf"/><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e 10"/>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1554163"/>
            <a:ext cx="301783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Plassholder for tittel 1"/>
          <p:cNvSpPr>
            <a:spLocks noGrp="1"/>
          </p:cNvSpPr>
          <p:nvPr>
            <p:ph type="title"/>
          </p:nvPr>
        </p:nvSpPr>
        <p:spPr bwMode="auto">
          <a:xfrm>
            <a:off x="457200" y="274638"/>
            <a:ext cx="82296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8" name="Plassholder for tekst 2"/>
          <p:cNvSpPr>
            <a:spLocks noGrp="1"/>
          </p:cNvSpPr>
          <p:nvPr>
            <p:ph type="body" idx="1"/>
          </p:nvPr>
        </p:nvSpPr>
        <p:spPr bwMode="auto">
          <a:xfrm>
            <a:off x="457200" y="1316038"/>
            <a:ext cx="82296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6" name="Plassholder for lysbildenummer 5"/>
          <p:cNvSpPr>
            <a:spLocks noGrp="1"/>
          </p:cNvSpPr>
          <p:nvPr>
            <p:ph type="sldNum" sz="quarter" idx="4"/>
          </p:nvPr>
        </p:nvSpPr>
        <p:spPr>
          <a:xfrm>
            <a:off x="5232400" y="6305550"/>
            <a:ext cx="128746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6A3DE5B-5907-4E56-BCD1-808F7AF970C9}" type="slidenum">
              <a:rPr lang="nb-NO" altLang="nb-NO"/>
              <a:pPr/>
              <a:t>‹#›</a:t>
            </a:fld>
            <a:endParaRPr lang="nb-NO" altLang="nb-NO"/>
          </a:p>
        </p:txBody>
      </p:sp>
      <p:pic>
        <p:nvPicPr>
          <p:cNvPr id="1032" name="Bilde 7"/>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57200" y="838200"/>
            <a:ext cx="822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Bilde 8"/>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383463" y="6178550"/>
            <a:ext cx="13366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680" r:id="rId3"/>
    <p:sldLayoutId id="2147483700" r:id="rId4"/>
    <p:sldLayoutId id="2147483681" r:id="rId5"/>
    <p:sldLayoutId id="2147483682" r:id="rId6"/>
    <p:sldLayoutId id="2147483683" r:id="rId7"/>
    <p:sldLayoutId id="2147483684" r:id="rId8"/>
  </p:sldLayoutIdLst>
  <p:txStyles>
    <p:titleStyle>
      <a:lvl1pPr algn="l" defTabSz="457200" rtl="0" fontAlgn="base">
        <a:spcBef>
          <a:spcPct val="0"/>
        </a:spcBef>
        <a:spcAft>
          <a:spcPct val="0"/>
        </a:spcAft>
        <a:defRPr sz="4400" kern="1200">
          <a:solidFill>
            <a:schemeClr val="tx1"/>
          </a:solidFill>
          <a:latin typeface="+mj-lt"/>
          <a:ea typeface="+mj-ea"/>
          <a:cs typeface="+mj-cs"/>
        </a:defRPr>
      </a:lvl1pPr>
      <a:lvl2pPr algn="l" defTabSz="457200" rtl="0" fontAlgn="base">
        <a:spcBef>
          <a:spcPct val="0"/>
        </a:spcBef>
        <a:spcAft>
          <a:spcPct val="0"/>
        </a:spcAft>
        <a:defRPr sz="4400">
          <a:solidFill>
            <a:schemeClr val="tx1"/>
          </a:solidFill>
          <a:latin typeface="Calibri" panose="020F0502020204030204" pitchFamily="34" charset="0"/>
        </a:defRPr>
      </a:lvl2pPr>
      <a:lvl3pPr algn="l" defTabSz="457200" rtl="0" fontAlgn="base">
        <a:spcBef>
          <a:spcPct val="0"/>
        </a:spcBef>
        <a:spcAft>
          <a:spcPct val="0"/>
        </a:spcAft>
        <a:defRPr sz="4400">
          <a:solidFill>
            <a:schemeClr val="tx1"/>
          </a:solidFill>
          <a:latin typeface="Calibri" panose="020F0502020204030204" pitchFamily="34" charset="0"/>
        </a:defRPr>
      </a:lvl3pPr>
      <a:lvl4pPr algn="l" defTabSz="457200" rtl="0" fontAlgn="base">
        <a:spcBef>
          <a:spcPct val="0"/>
        </a:spcBef>
        <a:spcAft>
          <a:spcPct val="0"/>
        </a:spcAft>
        <a:defRPr sz="4400">
          <a:solidFill>
            <a:schemeClr val="tx1"/>
          </a:solidFill>
          <a:latin typeface="Calibri" panose="020F0502020204030204" pitchFamily="34" charset="0"/>
        </a:defRPr>
      </a:lvl4pPr>
      <a:lvl5pPr algn="l" defTabSz="457200" rtl="0" fontAlgn="base">
        <a:spcBef>
          <a:spcPct val="0"/>
        </a:spcBef>
        <a:spcAft>
          <a:spcPct val="0"/>
        </a:spcAft>
        <a:defRPr sz="4400">
          <a:solidFill>
            <a:schemeClr val="tx1"/>
          </a:solidFill>
          <a:latin typeface="Calibri" panose="020F0502020204030204" pitchFamily="34" charset="0"/>
        </a:defRPr>
      </a:lvl5pPr>
      <a:lvl6pPr marL="457200" algn="l" defTabSz="457200" rtl="0" fontAlgn="base">
        <a:spcBef>
          <a:spcPct val="0"/>
        </a:spcBef>
        <a:spcAft>
          <a:spcPct val="0"/>
        </a:spcAft>
        <a:defRPr sz="4400">
          <a:solidFill>
            <a:schemeClr val="tx1"/>
          </a:solidFill>
          <a:latin typeface="Calibri" panose="020F0502020204030204" pitchFamily="34" charset="0"/>
        </a:defRPr>
      </a:lvl6pPr>
      <a:lvl7pPr marL="914400" algn="l" defTabSz="457200" rtl="0" fontAlgn="base">
        <a:spcBef>
          <a:spcPct val="0"/>
        </a:spcBef>
        <a:spcAft>
          <a:spcPct val="0"/>
        </a:spcAft>
        <a:defRPr sz="4400">
          <a:solidFill>
            <a:schemeClr val="tx1"/>
          </a:solidFill>
          <a:latin typeface="Calibri" panose="020F0502020204030204" pitchFamily="34" charset="0"/>
        </a:defRPr>
      </a:lvl7pPr>
      <a:lvl8pPr marL="1371600" algn="l" defTabSz="457200" rtl="0" fontAlgn="base">
        <a:spcBef>
          <a:spcPct val="0"/>
        </a:spcBef>
        <a:spcAft>
          <a:spcPct val="0"/>
        </a:spcAft>
        <a:defRPr sz="4400">
          <a:solidFill>
            <a:schemeClr val="tx1"/>
          </a:solidFill>
          <a:latin typeface="Calibri" panose="020F0502020204030204" pitchFamily="34" charset="0"/>
        </a:defRPr>
      </a:lvl8pPr>
      <a:lvl9pPr marL="1828800" algn="l"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Plassholder for tittel 1"/>
          <p:cNvSpPr>
            <a:spLocks noGrp="1"/>
          </p:cNvSpPr>
          <p:nvPr>
            <p:ph type="title"/>
          </p:nvPr>
        </p:nvSpPr>
        <p:spPr bwMode="auto">
          <a:xfrm>
            <a:off x="457200" y="274638"/>
            <a:ext cx="82296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2051" name="Plassholder for tekst 2"/>
          <p:cNvSpPr>
            <a:spLocks noGrp="1"/>
          </p:cNvSpPr>
          <p:nvPr>
            <p:ph type="body" idx="1"/>
          </p:nvPr>
        </p:nvSpPr>
        <p:spPr bwMode="auto">
          <a:xfrm>
            <a:off x="457200" y="1316038"/>
            <a:ext cx="82296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6" name="Plassholder for lysbildenummer 5"/>
          <p:cNvSpPr>
            <a:spLocks noGrp="1"/>
          </p:cNvSpPr>
          <p:nvPr>
            <p:ph type="sldNum" sz="quarter" idx="4"/>
          </p:nvPr>
        </p:nvSpPr>
        <p:spPr>
          <a:xfrm>
            <a:off x="5232400" y="6305550"/>
            <a:ext cx="128746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6274225-6935-49A2-8F67-3C20E6686EC1}" type="slidenum">
              <a:rPr lang="nb-NO" altLang="nb-NO"/>
              <a:pPr/>
              <a:t>‹#›</a:t>
            </a:fld>
            <a:endParaRPr lang="nb-NO" altLang="nb-NO"/>
          </a:p>
        </p:txBody>
      </p:sp>
      <p:pic>
        <p:nvPicPr>
          <p:cNvPr id="2055" name="Bilde 7"/>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57200" y="838200"/>
            <a:ext cx="822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Bilde 8"/>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383463" y="6178550"/>
            <a:ext cx="13366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e 8"/>
          <p:cNvPicPr>
            <a:picLocks noChangeAspect="1"/>
          </p:cNvPicPr>
          <p:nvPr userDrawn="1"/>
        </p:nvPicPr>
        <p:blipFill>
          <a:blip r:embed="rId13"/>
          <a:stretch>
            <a:fillRect/>
          </a:stretch>
        </p:blipFill>
        <p:spPr>
          <a:xfrm>
            <a:off x="457200" y="6343651"/>
            <a:ext cx="1276095" cy="282983"/>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689" r:id="rId3"/>
    <p:sldLayoutId id="2147483703" r:id="rId4"/>
    <p:sldLayoutId id="2147483690" r:id="rId5"/>
    <p:sldLayoutId id="2147483691" r:id="rId6"/>
    <p:sldLayoutId id="2147483692" r:id="rId7"/>
    <p:sldLayoutId id="2147483693" r:id="rId8"/>
    <p:sldLayoutId id="2147483694" r:id="rId9"/>
  </p:sldLayoutIdLst>
  <p:txStyles>
    <p:titleStyle>
      <a:lvl1pPr algn="l" defTabSz="457200" rtl="0" fontAlgn="base">
        <a:spcBef>
          <a:spcPct val="0"/>
        </a:spcBef>
        <a:spcAft>
          <a:spcPct val="0"/>
        </a:spcAft>
        <a:defRPr sz="4400" kern="1200">
          <a:solidFill>
            <a:schemeClr val="tx1"/>
          </a:solidFill>
          <a:latin typeface="+mj-lt"/>
          <a:ea typeface="+mj-ea"/>
          <a:cs typeface="+mj-cs"/>
        </a:defRPr>
      </a:lvl1pPr>
      <a:lvl2pPr algn="l" defTabSz="457200" rtl="0" fontAlgn="base">
        <a:spcBef>
          <a:spcPct val="0"/>
        </a:spcBef>
        <a:spcAft>
          <a:spcPct val="0"/>
        </a:spcAft>
        <a:defRPr sz="4400">
          <a:solidFill>
            <a:schemeClr val="tx1"/>
          </a:solidFill>
          <a:latin typeface="Calibri" panose="020F0502020204030204" pitchFamily="34" charset="0"/>
        </a:defRPr>
      </a:lvl2pPr>
      <a:lvl3pPr algn="l" defTabSz="457200" rtl="0" fontAlgn="base">
        <a:spcBef>
          <a:spcPct val="0"/>
        </a:spcBef>
        <a:spcAft>
          <a:spcPct val="0"/>
        </a:spcAft>
        <a:defRPr sz="4400">
          <a:solidFill>
            <a:schemeClr val="tx1"/>
          </a:solidFill>
          <a:latin typeface="Calibri" panose="020F0502020204030204" pitchFamily="34" charset="0"/>
        </a:defRPr>
      </a:lvl3pPr>
      <a:lvl4pPr algn="l" defTabSz="457200" rtl="0" fontAlgn="base">
        <a:spcBef>
          <a:spcPct val="0"/>
        </a:spcBef>
        <a:spcAft>
          <a:spcPct val="0"/>
        </a:spcAft>
        <a:defRPr sz="4400">
          <a:solidFill>
            <a:schemeClr val="tx1"/>
          </a:solidFill>
          <a:latin typeface="Calibri" panose="020F0502020204030204" pitchFamily="34" charset="0"/>
        </a:defRPr>
      </a:lvl4pPr>
      <a:lvl5pPr algn="l" defTabSz="457200" rtl="0" fontAlgn="base">
        <a:spcBef>
          <a:spcPct val="0"/>
        </a:spcBef>
        <a:spcAft>
          <a:spcPct val="0"/>
        </a:spcAft>
        <a:defRPr sz="4400">
          <a:solidFill>
            <a:schemeClr val="tx1"/>
          </a:solidFill>
          <a:latin typeface="Calibri" panose="020F0502020204030204" pitchFamily="34" charset="0"/>
        </a:defRPr>
      </a:lvl5pPr>
      <a:lvl6pPr marL="457200" algn="l" defTabSz="457200" rtl="0" fontAlgn="base">
        <a:spcBef>
          <a:spcPct val="0"/>
        </a:spcBef>
        <a:spcAft>
          <a:spcPct val="0"/>
        </a:spcAft>
        <a:defRPr sz="4400">
          <a:solidFill>
            <a:schemeClr val="tx1"/>
          </a:solidFill>
          <a:latin typeface="Calibri" panose="020F0502020204030204" pitchFamily="34" charset="0"/>
        </a:defRPr>
      </a:lvl6pPr>
      <a:lvl7pPr marL="914400" algn="l" defTabSz="457200" rtl="0" fontAlgn="base">
        <a:spcBef>
          <a:spcPct val="0"/>
        </a:spcBef>
        <a:spcAft>
          <a:spcPct val="0"/>
        </a:spcAft>
        <a:defRPr sz="4400">
          <a:solidFill>
            <a:schemeClr val="tx1"/>
          </a:solidFill>
          <a:latin typeface="Calibri" panose="020F0502020204030204" pitchFamily="34" charset="0"/>
        </a:defRPr>
      </a:lvl7pPr>
      <a:lvl8pPr marL="1371600" algn="l" defTabSz="457200" rtl="0" fontAlgn="base">
        <a:spcBef>
          <a:spcPct val="0"/>
        </a:spcBef>
        <a:spcAft>
          <a:spcPct val="0"/>
        </a:spcAft>
        <a:defRPr sz="4400">
          <a:solidFill>
            <a:schemeClr val="tx1"/>
          </a:solidFill>
          <a:latin typeface="Calibri" panose="020F0502020204030204" pitchFamily="34" charset="0"/>
        </a:defRPr>
      </a:lvl8pPr>
      <a:lvl9pPr marL="1828800" algn="l"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87663" y="2351088"/>
            <a:ext cx="5830887" cy="1466768"/>
          </a:xfrm>
        </p:spPr>
        <p:txBody>
          <a:bodyPr rtlCol="0"/>
          <a:lstStyle/>
          <a:p>
            <a:pPr fontAlgn="auto">
              <a:spcAft>
                <a:spcPts val="0"/>
              </a:spcAft>
              <a:defRPr/>
            </a:pPr>
            <a:r>
              <a:rPr lang="nn-NO" sz="2000" dirty="0"/>
              <a:t>Utgreiing av lokalitetar for samfunnsnyttig disponering av overskotsmassar </a:t>
            </a:r>
            <a:r>
              <a:rPr lang="nn-NO" sz="2000" dirty="0" smtClean="0"/>
              <a:t/>
            </a:r>
            <a:br>
              <a:rPr lang="nn-NO" sz="2000" dirty="0" smtClean="0"/>
            </a:br>
            <a:r>
              <a:rPr lang="nn-NO" sz="2000" dirty="0" smtClean="0"/>
              <a:t>- ny </a:t>
            </a:r>
            <a:r>
              <a:rPr lang="nn-NO" sz="2000" dirty="0"/>
              <a:t>E16/Jernbane </a:t>
            </a:r>
            <a:r>
              <a:rPr lang="nn-NO" sz="2000" dirty="0" smtClean="0"/>
              <a:t>Arna–Stanghelle (</a:t>
            </a:r>
            <a:r>
              <a:rPr lang="nn-NO" sz="2000" dirty="0"/>
              <a:t>K5) </a:t>
            </a:r>
            <a:r>
              <a:rPr lang="nn-NO" sz="2000" dirty="0" smtClean="0"/>
              <a:t/>
            </a:r>
            <a:br>
              <a:rPr lang="nn-NO" sz="2000" dirty="0" smtClean="0"/>
            </a:br>
            <a:r>
              <a:rPr lang="nn-NO" sz="2000" dirty="0" smtClean="0"/>
              <a:t>- planprosessar </a:t>
            </a:r>
            <a:r>
              <a:rPr lang="nn-NO" sz="2000" dirty="0"/>
              <a:t>og planar - Steinkvalitet </a:t>
            </a:r>
            <a:endParaRPr lang="nb-NO" sz="2000" dirty="0"/>
          </a:p>
        </p:txBody>
      </p:sp>
      <p:sp>
        <p:nvSpPr>
          <p:cNvPr id="3" name="Plassholder for tekst 2"/>
          <p:cNvSpPr>
            <a:spLocks noGrp="1"/>
          </p:cNvSpPr>
          <p:nvPr>
            <p:ph type="body" idx="1"/>
          </p:nvPr>
        </p:nvSpPr>
        <p:spPr>
          <a:xfrm>
            <a:off x="2933700" y="4010222"/>
            <a:ext cx="5457825" cy="1473145"/>
          </a:xfrm>
        </p:spPr>
        <p:txBody>
          <a:bodyPr rtlCol="0">
            <a:noAutofit/>
          </a:bodyPr>
          <a:lstStyle/>
          <a:p>
            <a:pPr fontAlgn="auto">
              <a:spcAft>
                <a:spcPts val="0"/>
              </a:spcAft>
              <a:buFont typeface="Arial"/>
              <a:buNone/>
              <a:defRPr/>
            </a:pPr>
            <a:r>
              <a:rPr lang="nb-NO" dirty="0" smtClean="0"/>
              <a:t>H1: Planprosesser og ressursforvaltning</a:t>
            </a:r>
          </a:p>
          <a:p>
            <a:pPr fontAlgn="auto">
              <a:spcAft>
                <a:spcPts val="0"/>
              </a:spcAft>
              <a:buFont typeface="Arial"/>
              <a:buNone/>
              <a:defRPr/>
            </a:pPr>
            <a:r>
              <a:rPr lang="nb-NO" dirty="0" smtClean="0"/>
              <a:t>Workshop: Samfunnsnyttig massedisponering</a:t>
            </a:r>
          </a:p>
          <a:p>
            <a:pPr fontAlgn="auto">
              <a:spcAft>
                <a:spcPts val="0"/>
              </a:spcAft>
              <a:buFont typeface="Arial"/>
              <a:buNone/>
              <a:defRPr/>
            </a:pPr>
            <a:r>
              <a:rPr lang="nb-NO" dirty="0" smtClean="0"/>
              <a:t>Bergen, 17.10.2018. </a:t>
            </a:r>
          </a:p>
          <a:p>
            <a:pPr fontAlgn="auto">
              <a:spcAft>
                <a:spcPts val="0"/>
              </a:spcAft>
              <a:buFont typeface="Arial"/>
              <a:buNone/>
              <a:defRPr/>
            </a:pPr>
            <a:r>
              <a:rPr lang="nb-NO" dirty="0" smtClean="0"/>
              <a:t>Jomar Ragnhildstveit, Hordaland fylkeskommune</a:t>
            </a:r>
            <a:endParaRPr lang="nb-NO"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2800" dirty="0">
                <a:solidFill>
                  <a:prstClr val="black"/>
                </a:solidFill>
              </a:rPr>
              <a:t>Frå forslag til planprogram </a:t>
            </a:r>
            <a:r>
              <a:rPr lang="nn-NO" sz="2400" dirty="0">
                <a:solidFill>
                  <a:prstClr val="black"/>
                </a:solidFill>
              </a:rPr>
              <a:t>Reguleringsplan Arna–Stanghelle</a:t>
            </a:r>
            <a:endParaRPr lang="nn-NO" sz="2800" dirty="0"/>
          </a:p>
        </p:txBody>
      </p:sp>
      <p:sp>
        <p:nvSpPr>
          <p:cNvPr id="3" name="Plassholder for innhold 2"/>
          <p:cNvSpPr>
            <a:spLocks noGrp="1"/>
          </p:cNvSpPr>
          <p:nvPr>
            <p:ph idx="1"/>
          </p:nvPr>
        </p:nvSpPr>
        <p:spPr>
          <a:xfrm>
            <a:off x="457200" y="1206632"/>
            <a:ext cx="8229600" cy="4919532"/>
          </a:xfrm>
        </p:spPr>
        <p:txBody>
          <a:bodyPr/>
          <a:lstStyle/>
          <a:p>
            <a:pPr marL="0" indent="0">
              <a:buNone/>
            </a:pPr>
            <a:r>
              <a:rPr lang="nn-NO" sz="2200" b="1" dirty="0" smtClean="0"/>
              <a:t>Overskotsmassar og deponi (forts. 2)</a:t>
            </a:r>
          </a:p>
          <a:p>
            <a:pPr marL="0" indent="0">
              <a:spcBef>
                <a:spcPts val="0"/>
              </a:spcBef>
              <a:buNone/>
            </a:pPr>
            <a:r>
              <a:rPr lang="nn-NO" sz="2200" dirty="0"/>
              <a:t>Prosjektet planlegg å arbeide med temaet i fleire fasar og med fleire tilnærmingar: </a:t>
            </a:r>
            <a:endParaRPr lang="nn-NO" sz="2200" dirty="0" smtClean="0"/>
          </a:p>
          <a:p>
            <a:pPr marL="268288" indent="-268288">
              <a:spcBef>
                <a:spcPts val="400"/>
              </a:spcBef>
            </a:pPr>
            <a:r>
              <a:rPr lang="nn-NO" sz="2100" dirty="0"/>
              <a:t>Gjennomføre kartlegging av potensielle prosjekt og lokalitetar for samfunnsutviklingsprosjekt, mellombelse deponi og varige deponi. </a:t>
            </a:r>
            <a:endParaRPr lang="nn-NO" sz="2100" dirty="0" smtClean="0"/>
          </a:p>
          <a:p>
            <a:pPr marL="268288" indent="-268288">
              <a:spcBef>
                <a:spcPts val="400"/>
              </a:spcBef>
            </a:pPr>
            <a:r>
              <a:rPr lang="nb-NO" sz="2100" dirty="0"/>
              <a:t>Drøfte og avklare med </a:t>
            </a:r>
            <a:r>
              <a:rPr lang="nb-NO" sz="2100" dirty="0" err="1"/>
              <a:t>kommunar</a:t>
            </a:r>
            <a:r>
              <a:rPr lang="nb-NO" sz="2100" dirty="0"/>
              <a:t>, sektormynde og </a:t>
            </a:r>
            <a:r>
              <a:rPr lang="nb-NO" sz="2100" dirty="0" err="1"/>
              <a:t>interessentar</a:t>
            </a:r>
            <a:r>
              <a:rPr lang="nb-NO" sz="2100" dirty="0"/>
              <a:t> oppstart av </a:t>
            </a:r>
            <a:r>
              <a:rPr lang="nb-NO" sz="2100" dirty="0" err="1"/>
              <a:t>planprosessar</a:t>
            </a:r>
            <a:r>
              <a:rPr lang="nb-NO" sz="2100" dirty="0"/>
              <a:t> for klarering av areal for samfunnsnyttige tiltak og deponi. </a:t>
            </a:r>
            <a:endParaRPr lang="nb-NO" sz="2100" dirty="0" smtClean="0"/>
          </a:p>
          <a:p>
            <a:pPr marL="268288" indent="-268288">
              <a:spcBef>
                <a:spcPts val="400"/>
              </a:spcBef>
            </a:pPr>
            <a:r>
              <a:rPr lang="nn-NO" sz="2100" dirty="0"/>
              <a:t>Avklare interesse og grunnlag for kommersialisering av overskotsmassane mot private aktørar. </a:t>
            </a:r>
            <a:endParaRPr lang="nn-NO" sz="2100" dirty="0" smtClean="0"/>
          </a:p>
          <a:p>
            <a:pPr marL="268288" indent="-268288">
              <a:spcBef>
                <a:spcPts val="400"/>
              </a:spcBef>
            </a:pPr>
            <a:r>
              <a:rPr lang="nn-NO" sz="2100" dirty="0"/>
              <a:t>Drøfte og avklare internt i prosjektet aktuelle areal for samfunnsutvikling og deponi </a:t>
            </a:r>
            <a:r>
              <a:rPr lang="nn-NO" sz="2100" dirty="0" smtClean="0"/>
              <a:t>og </a:t>
            </a:r>
            <a:r>
              <a:rPr lang="nn-NO" sz="2100" dirty="0"/>
              <a:t>ta desse med i </a:t>
            </a:r>
            <a:r>
              <a:rPr lang="nn-NO" sz="2100" dirty="0" smtClean="0"/>
              <a:t>KU. </a:t>
            </a:r>
          </a:p>
          <a:p>
            <a:pPr marL="268288" indent="-268288">
              <a:spcBef>
                <a:spcPts val="400"/>
              </a:spcBef>
            </a:pPr>
            <a:r>
              <a:rPr lang="nn-NO" sz="2100" dirty="0"/>
              <a:t>Inngå juridisk bindande avtalar for aktuelle prosjekt om levering/ </a:t>
            </a:r>
            <a:r>
              <a:rPr lang="nn-NO" sz="2100" dirty="0" err="1"/>
              <a:t>deponering</a:t>
            </a:r>
            <a:r>
              <a:rPr lang="nn-NO" sz="2100" dirty="0"/>
              <a:t>/ kommersiell avhending av massar som vedlegg til ferdigstilt reguleringsplan</a:t>
            </a:r>
            <a:r>
              <a:rPr lang="nn-NO" sz="2100" dirty="0" smtClean="0"/>
              <a:t>.</a:t>
            </a:r>
          </a:p>
        </p:txBody>
      </p:sp>
      <p:sp>
        <p:nvSpPr>
          <p:cNvPr id="4" name="TekstSylinder 3"/>
          <p:cNvSpPr txBox="1"/>
          <p:nvPr/>
        </p:nvSpPr>
        <p:spPr>
          <a:xfrm>
            <a:off x="5079500" y="929049"/>
            <a:ext cx="3290516" cy="707886"/>
          </a:xfrm>
          <a:prstGeom prst="rect">
            <a:avLst/>
          </a:prstGeom>
          <a:solidFill>
            <a:srgbClr val="FFFF00"/>
          </a:solidFill>
        </p:spPr>
        <p:txBody>
          <a:bodyPr wrap="none" rtlCol="0">
            <a:spAutoFit/>
          </a:bodyPr>
          <a:lstStyle/>
          <a:p>
            <a:r>
              <a:rPr lang="nb-NO" sz="2000" dirty="0" smtClean="0"/>
              <a:t>Jf. kommunal plan for masse-</a:t>
            </a:r>
          </a:p>
          <a:p>
            <a:r>
              <a:rPr lang="nb-NO" sz="2000" dirty="0"/>
              <a:t>f</a:t>
            </a:r>
            <a:r>
              <a:rPr lang="nb-NO" sz="2000" dirty="0" smtClean="0"/>
              <a:t>orvaltning Bærum kommune</a:t>
            </a:r>
            <a:endParaRPr lang="nn-NO" sz="2000" dirty="0"/>
          </a:p>
        </p:txBody>
      </p:sp>
    </p:spTree>
    <p:extLst>
      <p:ext uri="{BB962C8B-B14F-4D97-AF65-F5344CB8AC3E}">
        <p14:creationId xmlns:p14="http://schemas.microsoft.com/office/powerpoint/2010/main" val="1746923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2800" dirty="0">
                <a:solidFill>
                  <a:prstClr val="black"/>
                </a:solidFill>
              </a:rPr>
              <a:t>Frå forslag til planprogram </a:t>
            </a:r>
            <a:r>
              <a:rPr lang="nn-NO" sz="2400" dirty="0">
                <a:solidFill>
                  <a:prstClr val="black"/>
                </a:solidFill>
              </a:rPr>
              <a:t>Reguleringsplan Arna–Stanghelle</a:t>
            </a:r>
            <a:endParaRPr lang="nn-NO" sz="2800" dirty="0"/>
          </a:p>
        </p:txBody>
      </p:sp>
      <p:sp>
        <p:nvSpPr>
          <p:cNvPr id="3" name="Plassholder for innhold 2"/>
          <p:cNvSpPr>
            <a:spLocks noGrp="1"/>
          </p:cNvSpPr>
          <p:nvPr>
            <p:ph idx="1"/>
          </p:nvPr>
        </p:nvSpPr>
        <p:spPr>
          <a:xfrm>
            <a:off x="457200" y="1161834"/>
            <a:ext cx="8229600" cy="5255581"/>
          </a:xfrm>
        </p:spPr>
        <p:txBody>
          <a:bodyPr/>
          <a:lstStyle/>
          <a:p>
            <a:pPr marL="0" indent="0">
              <a:buNone/>
            </a:pPr>
            <a:r>
              <a:rPr lang="nn-NO" sz="2400" b="1" dirty="0" smtClean="0"/>
              <a:t>Overskotsmassar og deponi (forts. 3)</a:t>
            </a:r>
          </a:p>
          <a:p>
            <a:pPr marL="0" indent="0">
              <a:spcBef>
                <a:spcPts val="0"/>
              </a:spcBef>
              <a:buNone/>
            </a:pPr>
            <a:r>
              <a:rPr lang="nn-NO" sz="2000" dirty="0"/>
              <a:t>Dersom samfunnsavhending og bruk av overskotsmassane ikkje let seg realisera, vil løysinga vere etablering av </a:t>
            </a:r>
            <a:r>
              <a:rPr lang="nn-NO" sz="2000" dirty="0" smtClean="0"/>
              <a:t>sjø- eller </a:t>
            </a:r>
            <a:r>
              <a:rPr lang="nn-NO" sz="2000" dirty="0"/>
              <a:t>landdeponi. I dette prosjektet er truleg sjødeponi det mest aktuelle. Prosjektet skal difor parallelt med arbeidet med andre typar løysningar avklare kva område som </a:t>
            </a:r>
            <a:r>
              <a:rPr lang="nn-NO" sz="2000" dirty="0" smtClean="0"/>
              <a:t>egnar </a:t>
            </a:r>
            <a:r>
              <a:rPr lang="nn-NO" sz="2000" dirty="0"/>
              <a:t>seg for sjødeponi og på kva </a:t>
            </a:r>
            <a:r>
              <a:rPr lang="nn-NO" sz="2000" dirty="0" err="1"/>
              <a:t>betingelsar</a:t>
            </a:r>
            <a:r>
              <a:rPr lang="nn-NO" sz="2000" dirty="0"/>
              <a:t> </a:t>
            </a:r>
            <a:r>
              <a:rPr lang="nn-NO" sz="2000" dirty="0" err="1"/>
              <a:t>deponering</a:t>
            </a:r>
            <a:r>
              <a:rPr lang="nn-NO" sz="2000" dirty="0"/>
              <a:t> kan gjennomførast. </a:t>
            </a:r>
            <a:endParaRPr lang="nn-NO" sz="2000" dirty="0" smtClean="0"/>
          </a:p>
          <a:p>
            <a:pPr marL="0" indent="0">
              <a:spcBef>
                <a:spcPts val="0"/>
              </a:spcBef>
              <a:buNone/>
            </a:pPr>
            <a:endParaRPr lang="nb-NO" sz="1000" dirty="0"/>
          </a:p>
          <a:p>
            <a:pPr marL="0" indent="0">
              <a:spcBef>
                <a:spcPts val="0"/>
              </a:spcBef>
              <a:buNone/>
            </a:pPr>
            <a:r>
              <a:rPr lang="nn-NO" sz="2000" dirty="0"/>
              <a:t>Det vil bli vektlagt at massane får kortast </a:t>
            </a:r>
            <a:r>
              <a:rPr lang="nn-NO" sz="2000" dirty="0" smtClean="0"/>
              <a:t>mogeleg </a:t>
            </a:r>
            <a:r>
              <a:rPr lang="nn-NO" sz="2000" dirty="0"/>
              <a:t>transportveg til stad for gjenbruk eller </a:t>
            </a:r>
            <a:r>
              <a:rPr lang="nn-NO" sz="2000" dirty="0" err="1"/>
              <a:t>deponering</a:t>
            </a:r>
            <a:r>
              <a:rPr lang="nn-NO" sz="2000" dirty="0"/>
              <a:t>. </a:t>
            </a:r>
            <a:r>
              <a:rPr lang="nn-NO" sz="2000" dirty="0" err="1"/>
              <a:t>Samfunnsmessig</a:t>
            </a:r>
            <a:r>
              <a:rPr lang="nn-NO" sz="2000" dirty="0"/>
              <a:t> nytte opp mot kostnad for prosjektet vil bli vurdert. </a:t>
            </a:r>
            <a:endParaRPr lang="nn-NO" sz="2000" dirty="0" smtClean="0"/>
          </a:p>
          <a:p>
            <a:pPr marL="0" indent="0">
              <a:spcBef>
                <a:spcPts val="0"/>
              </a:spcBef>
              <a:buNone/>
            </a:pPr>
            <a:endParaRPr lang="nb-NO" sz="1000" dirty="0"/>
          </a:p>
          <a:p>
            <a:pPr marL="0" indent="0">
              <a:spcBef>
                <a:spcPts val="0"/>
              </a:spcBef>
              <a:buNone/>
            </a:pPr>
            <a:r>
              <a:rPr lang="nn-NO" sz="2000" dirty="0"/>
              <a:t>Det er eit mål å ha mest mogeleg gjenbruk av massane i anlegget (</a:t>
            </a:r>
            <a:r>
              <a:rPr lang="nn-NO" sz="2000" b="1" dirty="0">
                <a:solidFill>
                  <a:srgbClr val="0000FF"/>
                </a:solidFill>
              </a:rPr>
              <a:t>kortreist stein</a:t>
            </a:r>
            <a:r>
              <a:rPr lang="nn-NO" sz="2000" dirty="0"/>
              <a:t>). </a:t>
            </a:r>
            <a:r>
              <a:rPr lang="nn-NO" sz="2000" dirty="0">
                <a:solidFill>
                  <a:srgbClr val="0000FF"/>
                </a:solidFill>
              </a:rPr>
              <a:t>Tilslagsmateriale som pukk, grus, betong m.m. skal produserast lokalt med kortast mogeleg transport og helst av massar frå anlegget. </a:t>
            </a:r>
            <a:r>
              <a:rPr lang="nn-NO" sz="2000" dirty="0" smtClean="0">
                <a:solidFill>
                  <a:srgbClr val="0000FF"/>
                </a:solidFill>
              </a:rPr>
              <a:t> Eigenproduksjon </a:t>
            </a:r>
            <a:r>
              <a:rPr lang="nn-NO" sz="2000" dirty="0">
                <a:solidFill>
                  <a:srgbClr val="0000FF"/>
                </a:solidFill>
              </a:rPr>
              <a:t>av tilslagsmateriale og eventuell kommersiell bruk av massane, krev at ein har god kunnskap om kvaliteten på tunnelmassane. </a:t>
            </a:r>
            <a:r>
              <a:rPr lang="nn-NO" sz="2000" b="1" dirty="0">
                <a:solidFill>
                  <a:srgbClr val="0000FF"/>
                </a:solidFill>
              </a:rPr>
              <a:t>Kartlegging av geologien i området er difor viktig.</a:t>
            </a:r>
            <a:r>
              <a:rPr lang="nn-NO" sz="2000" dirty="0">
                <a:solidFill>
                  <a:srgbClr val="0000FF"/>
                </a:solidFill>
              </a:rPr>
              <a:t> </a:t>
            </a:r>
          </a:p>
        </p:txBody>
      </p:sp>
      <p:sp>
        <p:nvSpPr>
          <p:cNvPr id="4" name="TekstSylinder 3"/>
          <p:cNvSpPr txBox="1"/>
          <p:nvPr/>
        </p:nvSpPr>
        <p:spPr>
          <a:xfrm>
            <a:off x="2191692" y="6169428"/>
            <a:ext cx="5086562" cy="523220"/>
          </a:xfrm>
          <a:prstGeom prst="rect">
            <a:avLst/>
          </a:prstGeom>
          <a:solidFill>
            <a:srgbClr val="FFFFCC"/>
          </a:solidFill>
        </p:spPr>
        <p:txBody>
          <a:bodyPr wrap="square" rtlCol="0">
            <a:spAutoFit/>
          </a:bodyPr>
          <a:lstStyle/>
          <a:p>
            <a:r>
              <a:rPr lang="nb-NO" sz="1400" dirty="0" smtClean="0"/>
              <a:t>Kartlegging av geologien kjem alt for seint, jf. framdriftsplan i planprogrammet om at reguleringsplan skal </a:t>
            </a:r>
            <a:r>
              <a:rPr lang="nb-NO" sz="1400" dirty="0" err="1" smtClean="0"/>
              <a:t>høyring</a:t>
            </a:r>
            <a:r>
              <a:rPr lang="nb-NO" sz="1400" dirty="0" smtClean="0"/>
              <a:t> </a:t>
            </a:r>
            <a:r>
              <a:rPr lang="nb-NO" sz="1400" dirty="0" err="1" smtClean="0"/>
              <a:t>sommar</a:t>
            </a:r>
            <a:r>
              <a:rPr lang="nb-NO" sz="1400" dirty="0" smtClean="0"/>
              <a:t> 2019. </a:t>
            </a:r>
            <a:endParaRPr lang="nn-NO" sz="1400" dirty="0"/>
          </a:p>
        </p:txBody>
      </p:sp>
      <p:sp>
        <p:nvSpPr>
          <p:cNvPr id="5" name="TekstSylinder 4"/>
          <p:cNvSpPr txBox="1"/>
          <p:nvPr/>
        </p:nvSpPr>
        <p:spPr>
          <a:xfrm>
            <a:off x="6255882" y="5848028"/>
            <a:ext cx="1914498" cy="307777"/>
          </a:xfrm>
          <a:prstGeom prst="rect">
            <a:avLst/>
          </a:prstGeom>
          <a:solidFill>
            <a:srgbClr val="FFFFCC"/>
          </a:solidFill>
        </p:spPr>
        <p:txBody>
          <a:bodyPr wrap="none" rtlCol="0">
            <a:spAutoFit/>
          </a:bodyPr>
          <a:lstStyle/>
          <a:p>
            <a:r>
              <a:rPr lang="nb-NO" sz="1400" dirty="0">
                <a:solidFill>
                  <a:prstClr val="black"/>
                </a:solidFill>
              </a:rPr>
              <a:t>Jf. E39 </a:t>
            </a:r>
            <a:r>
              <a:rPr lang="nb-NO" sz="1400" dirty="0" err="1">
                <a:solidFill>
                  <a:prstClr val="black"/>
                </a:solidFill>
              </a:rPr>
              <a:t>Svegatjørn</a:t>
            </a:r>
            <a:r>
              <a:rPr lang="nb-NO" sz="1400" dirty="0">
                <a:solidFill>
                  <a:prstClr val="black"/>
                </a:solidFill>
              </a:rPr>
              <a:t>-Rådal</a:t>
            </a:r>
            <a:endParaRPr lang="nn-NO" dirty="0"/>
          </a:p>
        </p:txBody>
      </p:sp>
    </p:spTree>
    <p:extLst>
      <p:ext uri="{BB962C8B-B14F-4D97-AF65-F5344CB8AC3E}">
        <p14:creationId xmlns:p14="http://schemas.microsoft.com/office/powerpoint/2010/main" val="8861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2800" dirty="0">
                <a:solidFill>
                  <a:prstClr val="black"/>
                </a:solidFill>
              </a:rPr>
              <a:t>Frå forslag til planprogram </a:t>
            </a:r>
            <a:r>
              <a:rPr lang="nn-NO" sz="2400" dirty="0">
                <a:solidFill>
                  <a:prstClr val="black"/>
                </a:solidFill>
              </a:rPr>
              <a:t>Reguleringsplan Arna–Stanghelle</a:t>
            </a:r>
            <a:endParaRPr lang="nn-NO" sz="2800" dirty="0"/>
          </a:p>
        </p:txBody>
      </p:sp>
      <p:sp>
        <p:nvSpPr>
          <p:cNvPr id="3" name="Plassholder for innhold 2"/>
          <p:cNvSpPr>
            <a:spLocks noGrp="1"/>
          </p:cNvSpPr>
          <p:nvPr>
            <p:ph idx="1"/>
          </p:nvPr>
        </p:nvSpPr>
        <p:spPr>
          <a:xfrm>
            <a:off x="457200" y="1110651"/>
            <a:ext cx="8229600" cy="5328043"/>
          </a:xfrm>
        </p:spPr>
        <p:txBody>
          <a:bodyPr/>
          <a:lstStyle/>
          <a:p>
            <a:pPr marL="0" indent="0">
              <a:spcBef>
                <a:spcPts val="0"/>
              </a:spcBef>
              <a:buNone/>
            </a:pPr>
            <a:r>
              <a:rPr lang="nn-NO" sz="2400" b="1" dirty="0" smtClean="0"/>
              <a:t>Overskotsmassar og deponi (forts. 4)</a:t>
            </a:r>
          </a:p>
          <a:p>
            <a:pPr marL="0" indent="0">
              <a:spcBef>
                <a:spcPts val="0"/>
              </a:spcBef>
              <a:buNone/>
            </a:pPr>
            <a:r>
              <a:rPr lang="nn-NO" sz="2000" dirty="0"/>
              <a:t>Eksterne aktørar som tilbyr seg å ta i mot massar er sjølv ansvarleg for å ha godkjente planar for sine område. </a:t>
            </a:r>
            <a:r>
              <a:rPr lang="nn-NO" sz="2000" dirty="0" smtClean="0"/>
              <a:t> </a:t>
            </a:r>
          </a:p>
          <a:p>
            <a:pPr marL="0" indent="0">
              <a:buNone/>
            </a:pPr>
            <a:endParaRPr lang="nb-NO" sz="1000" dirty="0"/>
          </a:p>
          <a:p>
            <a:pPr marL="0" indent="0">
              <a:spcBef>
                <a:spcPts val="0"/>
              </a:spcBef>
              <a:buNone/>
            </a:pPr>
            <a:r>
              <a:rPr lang="nn-NO" sz="2000" dirty="0"/>
              <a:t>På vedtakstidspunkt for reguleringsplanen er det ikkje sikkert at alle areal for massehandtering og masselagring er endeleg avklart og alle avtalar inngått, men temaet skal handsamast grundig i reguleringsplanen. </a:t>
            </a:r>
            <a:endParaRPr lang="nn-NO" sz="2000" dirty="0" smtClean="0"/>
          </a:p>
          <a:p>
            <a:pPr marL="0" indent="0">
              <a:buNone/>
            </a:pPr>
            <a:endParaRPr lang="nb-NO" sz="1000" dirty="0"/>
          </a:p>
          <a:p>
            <a:pPr marL="0" indent="0">
              <a:spcBef>
                <a:spcPts val="0"/>
              </a:spcBef>
              <a:buNone/>
            </a:pPr>
            <a:r>
              <a:rPr lang="nn-NO" sz="2000" u="sng" dirty="0"/>
              <a:t>Kai for utskiping </a:t>
            </a:r>
            <a:endParaRPr lang="nn-NO" sz="2000" u="sng" dirty="0" smtClean="0"/>
          </a:p>
          <a:p>
            <a:pPr marL="0" indent="0">
              <a:buNone/>
            </a:pPr>
            <a:r>
              <a:rPr lang="nn-NO" sz="2000" dirty="0" smtClean="0"/>
              <a:t>Dersom </a:t>
            </a:r>
            <a:r>
              <a:rPr lang="nn-NO" sz="2000" dirty="0"/>
              <a:t>større mengder med massar skal fraktast sjøvegen enten på skip eller lekter, må det finnast stader der massane kan lastast om bord. På </a:t>
            </a:r>
            <a:r>
              <a:rPr lang="nn-NO" sz="2000" dirty="0">
                <a:solidFill>
                  <a:srgbClr val="0000FF"/>
                </a:solidFill>
              </a:rPr>
              <a:t>Fossmark</a:t>
            </a:r>
            <a:r>
              <a:rPr lang="nn-NO" sz="2000" dirty="0"/>
              <a:t> kan det vera mogeleg å etablera ein djupvasskai der og større skip kan leggja til. Fossmark ligg og gunstig til med tanke på at det ligg om lag midtvegs mellom Vaksdal og Stanghelle. Det kan vera utfordringar med å koma til nede ved sjøen fordi dagens jernbane går like ovanfor. Planarbeidet utgreier nærare om dette er mogeleg. Prosjektet vil i tillegg søkje etter eventuelle andre stader der massar kan skipast ut.</a:t>
            </a:r>
            <a:endParaRPr lang="nn-NO" sz="2000" dirty="0" smtClean="0"/>
          </a:p>
        </p:txBody>
      </p:sp>
      <p:sp>
        <p:nvSpPr>
          <p:cNvPr id="4" name="TekstSylinder 3"/>
          <p:cNvSpPr txBox="1"/>
          <p:nvPr/>
        </p:nvSpPr>
        <p:spPr>
          <a:xfrm>
            <a:off x="3778198" y="3527655"/>
            <a:ext cx="4908602" cy="276999"/>
          </a:xfrm>
          <a:prstGeom prst="rect">
            <a:avLst/>
          </a:prstGeom>
          <a:solidFill>
            <a:srgbClr val="FFFF00"/>
          </a:solidFill>
        </p:spPr>
        <p:txBody>
          <a:bodyPr wrap="square" lIns="72000" tIns="0" rIns="72000" bIns="0" rtlCol="0">
            <a:spAutoFit/>
          </a:bodyPr>
          <a:lstStyle/>
          <a:p>
            <a:r>
              <a:rPr lang="nb-NO" dirty="0" smtClean="0"/>
              <a:t>Også kai for lekter-deponering av </a:t>
            </a:r>
            <a:r>
              <a:rPr lang="nb-NO" dirty="0" err="1" smtClean="0"/>
              <a:t>massar</a:t>
            </a:r>
            <a:r>
              <a:rPr lang="nb-NO" dirty="0" smtClean="0"/>
              <a:t> i fjorden?</a:t>
            </a:r>
            <a:endParaRPr lang="nn-NO" dirty="0"/>
          </a:p>
        </p:txBody>
      </p:sp>
      <p:sp>
        <p:nvSpPr>
          <p:cNvPr id="5" name="Rektangel 4"/>
          <p:cNvSpPr/>
          <p:nvPr/>
        </p:nvSpPr>
        <p:spPr>
          <a:xfrm>
            <a:off x="4132623" y="1840767"/>
            <a:ext cx="4583801" cy="318924"/>
          </a:xfrm>
          <a:prstGeom prst="rect">
            <a:avLst/>
          </a:prstGeom>
          <a:solidFill>
            <a:srgbClr val="FFFF00"/>
          </a:solidFill>
        </p:spPr>
        <p:txBody>
          <a:bodyPr wrap="none" lIns="72000" tIns="36000" rIns="72000" bIns="36000">
            <a:spAutoFit/>
          </a:bodyPr>
          <a:lstStyle/>
          <a:p>
            <a:r>
              <a:rPr lang="nn-NO" sz="1600" dirty="0" smtClean="0">
                <a:solidFill>
                  <a:prstClr val="black"/>
                </a:solidFill>
                <a:latin typeface="Calibri"/>
                <a:cs typeface="+mn-cs"/>
              </a:rPr>
              <a:t>Fiktive behov for massar?, jf</a:t>
            </a:r>
            <a:r>
              <a:rPr lang="nn-NO" sz="1600" dirty="0">
                <a:solidFill>
                  <a:prstClr val="black"/>
                </a:solidFill>
                <a:latin typeface="Calibri"/>
                <a:cs typeface="+mn-cs"/>
              </a:rPr>
              <a:t>. Regional plan </a:t>
            </a:r>
            <a:r>
              <a:rPr lang="nn-NO" sz="1600" dirty="0" smtClean="0">
                <a:solidFill>
                  <a:prstClr val="black"/>
                </a:solidFill>
                <a:latin typeface="Calibri"/>
                <a:cs typeface="+mn-cs"/>
              </a:rPr>
              <a:t>Akershus</a:t>
            </a:r>
            <a:endParaRPr lang="nn-NO" sz="1600" dirty="0"/>
          </a:p>
        </p:txBody>
      </p:sp>
    </p:spTree>
    <p:extLst>
      <p:ext uri="{BB962C8B-B14F-4D97-AF65-F5344CB8AC3E}">
        <p14:creationId xmlns:p14="http://schemas.microsoft.com/office/powerpoint/2010/main" val="2418173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51002" y="776288"/>
            <a:ext cx="8775234" cy="4593802"/>
          </a:xfrm>
          <a:prstGeom prst="rect">
            <a:avLst/>
          </a:prstGeom>
        </p:spPr>
      </p:pic>
    </p:spTree>
    <p:extLst>
      <p:ext uri="{BB962C8B-B14F-4D97-AF65-F5344CB8AC3E}">
        <p14:creationId xmlns:p14="http://schemas.microsoft.com/office/powerpoint/2010/main" val="3437672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68448" y="387142"/>
            <a:ext cx="8593607" cy="5625262"/>
          </a:xfrm>
          <a:prstGeom prst="rect">
            <a:avLst/>
          </a:prstGeom>
          <a:ln>
            <a:solidFill>
              <a:srgbClr val="FFFFFF">
                <a:lumMod val="75000"/>
              </a:srgbClr>
            </a:solidFill>
          </a:ln>
        </p:spPr>
      </p:pic>
    </p:spTree>
    <p:extLst>
      <p:ext uri="{BB962C8B-B14F-4D97-AF65-F5344CB8AC3E}">
        <p14:creationId xmlns:p14="http://schemas.microsoft.com/office/powerpoint/2010/main" val="1093807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234892" y="553673"/>
            <a:ext cx="8649049" cy="1048624"/>
          </a:xfrm>
          <a:prstGeom prst="rect">
            <a:avLst/>
          </a:prstGeom>
          <a:solidFill>
            <a:schemeClr val="bg1"/>
          </a:solidFill>
        </p:spPr>
        <p:txBody>
          <a:bodyPr wrap="square" rtlCol="0">
            <a:spAutoFit/>
          </a:bodyPr>
          <a:lstStyle/>
          <a:p>
            <a:endParaRPr lang="nn-NO" dirty="0"/>
          </a:p>
        </p:txBody>
      </p:sp>
      <p:pic>
        <p:nvPicPr>
          <p:cNvPr id="2" name="Bilde 1"/>
          <p:cNvPicPr>
            <a:picLocks noChangeAspect="1"/>
          </p:cNvPicPr>
          <p:nvPr/>
        </p:nvPicPr>
        <p:blipFill>
          <a:blip r:embed="rId2"/>
          <a:stretch>
            <a:fillRect/>
          </a:stretch>
        </p:blipFill>
        <p:spPr>
          <a:xfrm>
            <a:off x="534142" y="268449"/>
            <a:ext cx="7982676" cy="5847125"/>
          </a:xfrm>
          <a:prstGeom prst="rect">
            <a:avLst/>
          </a:prstGeom>
          <a:ln>
            <a:solidFill>
              <a:srgbClr val="FFFFFF">
                <a:lumMod val="75000"/>
              </a:srgbClr>
            </a:solidFill>
          </a:ln>
        </p:spPr>
      </p:pic>
    </p:spTree>
    <p:extLst>
      <p:ext uri="{BB962C8B-B14F-4D97-AF65-F5344CB8AC3E}">
        <p14:creationId xmlns:p14="http://schemas.microsoft.com/office/powerpoint/2010/main" val="2388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kstSylinder 17"/>
          <p:cNvSpPr txBox="1"/>
          <p:nvPr/>
        </p:nvSpPr>
        <p:spPr>
          <a:xfrm>
            <a:off x="323850" y="599644"/>
            <a:ext cx="8448675" cy="923330"/>
          </a:xfrm>
          <a:prstGeom prst="rect">
            <a:avLst/>
          </a:prstGeom>
          <a:solidFill>
            <a:schemeClr val="bg1"/>
          </a:solidFill>
        </p:spPr>
        <p:txBody>
          <a:bodyPr wrap="square" rtlCol="0">
            <a:spAutoFit/>
          </a:bodyPr>
          <a:lstStyle/>
          <a:p>
            <a:r>
              <a:rPr lang="nb-NO" dirty="0" smtClean="0"/>
              <a:t>   </a:t>
            </a:r>
          </a:p>
          <a:p>
            <a:endParaRPr lang="nb-NO" dirty="0"/>
          </a:p>
          <a:p>
            <a:endParaRPr lang="nn-NO" dirty="0"/>
          </a:p>
        </p:txBody>
      </p:sp>
      <p:pic>
        <p:nvPicPr>
          <p:cNvPr id="3" name="Bilde 2"/>
          <p:cNvPicPr>
            <a:picLocks noChangeAspect="1"/>
          </p:cNvPicPr>
          <p:nvPr/>
        </p:nvPicPr>
        <p:blipFill>
          <a:blip r:embed="rId2"/>
          <a:stretch>
            <a:fillRect/>
          </a:stretch>
        </p:blipFill>
        <p:spPr>
          <a:xfrm>
            <a:off x="722965" y="599644"/>
            <a:ext cx="6879643" cy="3492229"/>
          </a:xfrm>
          <a:prstGeom prst="rect">
            <a:avLst/>
          </a:prstGeom>
        </p:spPr>
      </p:pic>
      <p:sp>
        <p:nvSpPr>
          <p:cNvPr id="8" name="TekstSylinder 7"/>
          <p:cNvSpPr txBox="1"/>
          <p:nvPr/>
        </p:nvSpPr>
        <p:spPr>
          <a:xfrm>
            <a:off x="6020821" y="4726934"/>
            <a:ext cx="2465954" cy="1354217"/>
          </a:xfrm>
          <a:prstGeom prst="rect">
            <a:avLst/>
          </a:prstGeom>
          <a:noFill/>
        </p:spPr>
        <p:txBody>
          <a:bodyPr wrap="square" rtlCol="0">
            <a:spAutoFit/>
          </a:bodyPr>
          <a:lstStyle/>
          <a:p>
            <a:r>
              <a:rPr lang="nn-NO" sz="2000" dirty="0" smtClean="0"/>
              <a:t>Fylling, Gloppemyra </a:t>
            </a:r>
          </a:p>
          <a:p>
            <a:r>
              <a:rPr lang="nn-NO" sz="2000" dirty="0" smtClean="0"/>
              <a:t>næringsområde, </a:t>
            </a:r>
          </a:p>
          <a:p>
            <a:r>
              <a:rPr lang="nn-NO" dirty="0" smtClean="0"/>
              <a:t>Osterøy,</a:t>
            </a:r>
            <a:r>
              <a:rPr lang="nn-NO" dirty="0"/>
              <a:t> </a:t>
            </a:r>
            <a:endParaRPr lang="nn-NO" dirty="0" smtClean="0"/>
          </a:p>
          <a:p>
            <a:r>
              <a:rPr lang="nn-NO" sz="1200" dirty="0" smtClean="0"/>
              <a:t>Frå </a:t>
            </a:r>
            <a:r>
              <a:rPr lang="nn-NO" sz="1200" dirty="0"/>
              <a:t>Detaljreguleringsplan (planskildring</a:t>
            </a:r>
            <a:r>
              <a:rPr lang="nn-NO" sz="1200" dirty="0" smtClean="0"/>
              <a:t>)</a:t>
            </a:r>
          </a:p>
        </p:txBody>
      </p:sp>
      <p:sp>
        <p:nvSpPr>
          <p:cNvPr id="12" name="TekstSylinder 11"/>
          <p:cNvSpPr txBox="1"/>
          <p:nvPr/>
        </p:nvSpPr>
        <p:spPr>
          <a:xfrm>
            <a:off x="487398" y="5655616"/>
            <a:ext cx="2671437" cy="707886"/>
          </a:xfrm>
          <a:prstGeom prst="rect">
            <a:avLst/>
          </a:prstGeom>
          <a:noFill/>
        </p:spPr>
        <p:txBody>
          <a:bodyPr wrap="none" rtlCol="0">
            <a:spAutoFit/>
          </a:bodyPr>
          <a:lstStyle/>
          <a:p>
            <a:r>
              <a:rPr lang="nn-NO" sz="2000" dirty="0" smtClean="0"/>
              <a:t>Utfylling i Grimevatnet, </a:t>
            </a:r>
          </a:p>
          <a:p>
            <a:r>
              <a:rPr lang="nn-NO" sz="2000" dirty="0" smtClean="0"/>
              <a:t>Bergen?</a:t>
            </a:r>
            <a:endParaRPr lang="nn-NO" dirty="0"/>
          </a:p>
        </p:txBody>
      </p:sp>
      <p:grpSp>
        <p:nvGrpSpPr>
          <p:cNvPr id="16" name="Gruppe 15"/>
          <p:cNvGrpSpPr/>
          <p:nvPr/>
        </p:nvGrpSpPr>
        <p:grpSpPr>
          <a:xfrm>
            <a:off x="599119" y="3759579"/>
            <a:ext cx="2830048" cy="1934710"/>
            <a:chOff x="565882" y="4000525"/>
            <a:chExt cx="2830048" cy="1934710"/>
          </a:xfrm>
        </p:grpSpPr>
        <p:pic>
          <p:nvPicPr>
            <p:cNvPr id="11" name="Bilde 10"/>
            <p:cNvPicPr>
              <a:picLocks noChangeAspect="1"/>
            </p:cNvPicPr>
            <p:nvPr/>
          </p:nvPicPr>
          <p:blipFill>
            <a:blip r:embed="rId3"/>
            <a:stretch>
              <a:fillRect/>
            </a:stretch>
          </p:blipFill>
          <p:spPr>
            <a:xfrm>
              <a:off x="565882" y="4000525"/>
              <a:ext cx="2830048" cy="1934710"/>
            </a:xfrm>
            <a:prstGeom prst="rect">
              <a:avLst/>
            </a:prstGeom>
            <a:ln>
              <a:solidFill>
                <a:schemeClr val="tx1"/>
              </a:solidFill>
            </a:ln>
          </p:spPr>
        </p:pic>
        <p:sp>
          <p:nvSpPr>
            <p:cNvPr id="14" name="TekstSylinder 13"/>
            <p:cNvSpPr txBox="1"/>
            <p:nvPr/>
          </p:nvSpPr>
          <p:spPr>
            <a:xfrm>
              <a:off x="1577590" y="4648089"/>
              <a:ext cx="806631" cy="461665"/>
            </a:xfrm>
            <a:prstGeom prst="rect">
              <a:avLst/>
            </a:prstGeom>
            <a:noFill/>
          </p:spPr>
          <p:txBody>
            <a:bodyPr wrap="none" rtlCol="0">
              <a:spAutoFit/>
            </a:bodyPr>
            <a:lstStyle/>
            <a:p>
              <a:r>
                <a:rPr lang="nb-NO" sz="2400" b="1" dirty="0" smtClean="0">
                  <a:solidFill>
                    <a:srgbClr val="C00000"/>
                  </a:solidFill>
                </a:rPr>
                <a:t>7 km</a:t>
              </a:r>
              <a:endParaRPr lang="nn-NO" sz="2400" b="1" dirty="0">
                <a:solidFill>
                  <a:srgbClr val="C00000"/>
                </a:solidFill>
              </a:endParaRPr>
            </a:p>
          </p:txBody>
        </p:sp>
      </p:grpSp>
      <p:grpSp>
        <p:nvGrpSpPr>
          <p:cNvPr id="17" name="Gruppe 16"/>
          <p:cNvGrpSpPr/>
          <p:nvPr/>
        </p:nvGrpSpPr>
        <p:grpSpPr>
          <a:xfrm>
            <a:off x="3549753" y="4248150"/>
            <a:ext cx="2471068" cy="1937725"/>
            <a:chOff x="3703731" y="4111922"/>
            <a:chExt cx="2181413" cy="1792942"/>
          </a:xfrm>
        </p:grpSpPr>
        <p:pic>
          <p:nvPicPr>
            <p:cNvPr id="7" name="Bilde 6"/>
            <p:cNvPicPr>
              <a:picLocks noChangeAspect="1"/>
            </p:cNvPicPr>
            <p:nvPr/>
          </p:nvPicPr>
          <p:blipFill>
            <a:blip r:embed="rId4"/>
            <a:stretch>
              <a:fillRect/>
            </a:stretch>
          </p:blipFill>
          <p:spPr>
            <a:xfrm>
              <a:off x="3703731" y="4111922"/>
              <a:ext cx="2181413" cy="1792942"/>
            </a:xfrm>
            <a:prstGeom prst="rect">
              <a:avLst/>
            </a:prstGeom>
            <a:ln>
              <a:solidFill>
                <a:schemeClr val="tx1"/>
              </a:solidFill>
            </a:ln>
          </p:spPr>
        </p:pic>
        <p:sp>
          <p:nvSpPr>
            <p:cNvPr id="15" name="TekstSylinder 14"/>
            <p:cNvSpPr txBox="1"/>
            <p:nvPr/>
          </p:nvSpPr>
          <p:spPr>
            <a:xfrm>
              <a:off x="4710118" y="4495578"/>
              <a:ext cx="962123" cy="461665"/>
            </a:xfrm>
            <a:prstGeom prst="rect">
              <a:avLst/>
            </a:prstGeom>
            <a:noFill/>
          </p:spPr>
          <p:txBody>
            <a:bodyPr wrap="none" rtlCol="0">
              <a:spAutoFit/>
            </a:bodyPr>
            <a:lstStyle/>
            <a:p>
              <a:r>
                <a:rPr lang="nb-NO" sz="2400" b="1" dirty="0" smtClean="0">
                  <a:solidFill>
                    <a:srgbClr val="C00000"/>
                  </a:solidFill>
                </a:rPr>
                <a:t>11 km</a:t>
              </a:r>
              <a:endParaRPr lang="nn-NO" sz="2400" b="1" dirty="0">
                <a:solidFill>
                  <a:srgbClr val="C00000"/>
                </a:solidFill>
              </a:endParaRPr>
            </a:p>
          </p:txBody>
        </p:sp>
      </p:grpSp>
      <p:pic>
        <p:nvPicPr>
          <p:cNvPr id="13" name="Bilde 1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47178" y="3298346"/>
            <a:ext cx="1979280" cy="1428588"/>
          </a:xfrm>
          <a:prstGeom prst="rect">
            <a:avLst/>
          </a:prstGeom>
          <a:ln w="25400">
            <a:solidFill>
              <a:srgbClr val="C00000"/>
            </a:solidFill>
          </a:ln>
        </p:spPr>
      </p:pic>
      <p:sp>
        <p:nvSpPr>
          <p:cNvPr id="19" name="Rektangel 18"/>
          <p:cNvSpPr/>
          <p:nvPr/>
        </p:nvSpPr>
        <p:spPr>
          <a:xfrm>
            <a:off x="2838744" y="985470"/>
            <a:ext cx="2477973" cy="565146"/>
          </a:xfrm>
          <a:prstGeom prst="rect">
            <a:avLst/>
          </a:prstGeom>
          <a:solidFill>
            <a:srgbClr val="FFFF99"/>
          </a:solidFill>
        </p:spPr>
        <p:txBody>
          <a:bodyPr wrap="square" lIns="72000" tIns="36000" rIns="72000" bIns="36000">
            <a:spAutoFit/>
          </a:bodyPr>
          <a:lstStyle/>
          <a:p>
            <a:r>
              <a:rPr lang="nn-NO" sz="1600" dirty="0" smtClean="0">
                <a:solidFill>
                  <a:prstClr val="black"/>
                </a:solidFill>
                <a:latin typeface="Calibri"/>
                <a:cs typeface="+mn-cs"/>
              </a:rPr>
              <a:t>Fiktive behov for massar? Jf. Regional </a:t>
            </a:r>
            <a:r>
              <a:rPr lang="nn-NO" sz="1600" dirty="0">
                <a:solidFill>
                  <a:prstClr val="black"/>
                </a:solidFill>
                <a:latin typeface="Calibri"/>
                <a:cs typeface="+mn-cs"/>
              </a:rPr>
              <a:t>plan </a:t>
            </a:r>
            <a:r>
              <a:rPr lang="nn-NO" sz="1600" dirty="0" smtClean="0">
                <a:solidFill>
                  <a:prstClr val="black"/>
                </a:solidFill>
                <a:latin typeface="Calibri"/>
                <a:cs typeface="+mn-cs"/>
              </a:rPr>
              <a:t>Akershus</a:t>
            </a:r>
            <a:endParaRPr lang="nn-NO" sz="1600" dirty="0"/>
          </a:p>
        </p:txBody>
      </p:sp>
    </p:spTree>
    <p:extLst>
      <p:ext uri="{BB962C8B-B14F-4D97-AF65-F5344CB8AC3E}">
        <p14:creationId xmlns:p14="http://schemas.microsoft.com/office/powerpoint/2010/main" val="3829576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234892" y="553673"/>
            <a:ext cx="8649049" cy="1048624"/>
          </a:xfrm>
          <a:prstGeom prst="rect">
            <a:avLst/>
          </a:prstGeom>
          <a:solidFill>
            <a:schemeClr val="bg1"/>
          </a:solidFill>
        </p:spPr>
        <p:txBody>
          <a:bodyPr wrap="square" rtlCol="0">
            <a:spAutoFit/>
          </a:bodyPr>
          <a:lstStyle/>
          <a:p>
            <a:endParaRPr lang="nn-NO" dirty="0"/>
          </a:p>
        </p:txBody>
      </p:sp>
      <p:pic>
        <p:nvPicPr>
          <p:cNvPr id="4" name="Bilde 3"/>
          <p:cNvPicPr>
            <a:picLocks noChangeAspect="1"/>
          </p:cNvPicPr>
          <p:nvPr/>
        </p:nvPicPr>
        <p:blipFill>
          <a:blip r:embed="rId2"/>
          <a:stretch>
            <a:fillRect/>
          </a:stretch>
        </p:blipFill>
        <p:spPr>
          <a:xfrm>
            <a:off x="738909" y="250818"/>
            <a:ext cx="6311087" cy="4693339"/>
          </a:xfrm>
          <a:prstGeom prst="rect">
            <a:avLst/>
          </a:prstGeom>
          <a:ln>
            <a:solidFill>
              <a:schemeClr val="bg1">
                <a:lumMod val="75000"/>
              </a:schemeClr>
            </a:solidFill>
          </a:ln>
        </p:spPr>
      </p:pic>
      <p:sp>
        <p:nvSpPr>
          <p:cNvPr id="6" name="TekstSylinder 5"/>
          <p:cNvSpPr txBox="1"/>
          <p:nvPr/>
        </p:nvSpPr>
        <p:spPr>
          <a:xfrm>
            <a:off x="496045" y="5060976"/>
            <a:ext cx="6736028" cy="1200329"/>
          </a:xfrm>
          <a:prstGeom prst="rect">
            <a:avLst/>
          </a:prstGeom>
          <a:solidFill>
            <a:srgbClr val="FFFFCC"/>
          </a:solidFill>
        </p:spPr>
        <p:txBody>
          <a:bodyPr wrap="square" rtlCol="0">
            <a:spAutoFit/>
          </a:bodyPr>
          <a:lstStyle/>
          <a:p>
            <a:r>
              <a:rPr lang="nb-NO" dirty="0" smtClean="0"/>
              <a:t>Her er vist figur </a:t>
            </a:r>
            <a:r>
              <a:rPr lang="nb-NO" dirty="0" err="1" smtClean="0"/>
              <a:t>frå</a:t>
            </a:r>
            <a:r>
              <a:rPr lang="nb-NO" dirty="0" smtClean="0"/>
              <a:t> </a:t>
            </a:r>
            <a:r>
              <a:rPr lang="nb-NO" dirty="0" err="1" smtClean="0"/>
              <a:t>SVV</a:t>
            </a:r>
            <a:r>
              <a:rPr lang="nb-NO" dirty="0" smtClean="0"/>
              <a:t> sin presentasjon i Planforum 13.10.2017, med tittel: «Status på </a:t>
            </a:r>
            <a:r>
              <a:rPr lang="nb-NO" dirty="0" err="1" smtClean="0"/>
              <a:t>statleg</a:t>
            </a:r>
            <a:r>
              <a:rPr lang="nb-NO" dirty="0" smtClean="0"/>
              <a:t> plan E16 og Vossebanen».</a:t>
            </a:r>
          </a:p>
          <a:p>
            <a:r>
              <a:rPr lang="nb-NO" dirty="0" smtClean="0"/>
              <a:t>Geologisk snitt på figuren tyder på tolkning basert på NGU </a:t>
            </a:r>
            <a:r>
              <a:rPr lang="nb-NO" dirty="0" err="1" smtClean="0"/>
              <a:t>berggrunnskart</a:t>
            </a:r>
            <a:r>
              <a:rPr lang="nb-NO" dirty="0" smtClean="0"/>
              <a:t> i målestokk 1:250.000</a:t>
            </a:r>
            <a:endParaRPr lang="nn-NO" dirty="0"/>
          </a:p>
        </p:txBody>
      </p:sp>
      <p:sp>
        <p:nvSpPr>
          <p:cNvPr id="2" name="TekstSylinder 1"/>
          <p:cNvSpPr txBox="1"/>
          <p:nvPr/>
        </p:nvSpPr>
        <p:spPr>
          <a:xfrm>
            <a:off x="1124667" y="553673"/>
            <a:ext cx="4906678" cy="646331"/>
          </a:xfrm>
          <a:prstGeom prst="rect">
            <a:avLst/>
          </a:prstGeom>
          <a:solidFill>
            <a:srgbClr val="FFFFCC"/>
          </a:solidFill>
        </p:spPr>
        <p:txBody>
          <a:bodyPr wrap="square" rtlCol="0">
            <a:spAutoFit/>
          </a:bodyPr>
          <a:lstStyle/>
          <a:p>
            <a:r>
              <a:rPr lang="nb-NO" dirty="0" smtClean="0"/>
              <a:t>Ingen beskriving av geologien i </a:t>
            </a:r>
            <a:r>
              <a:rPr lang="nb-NO" dirty="0" err="1" smtClean="0"/>
              <a:t>høyringsutkastet</a:t>
            </a:r>
            <a:r>
              <a:rPr lang="nb-NO" dirty="0" smtClean="0"/>
              <a:t> </a:t>
            </a:r>
          </a:p>
          <a:p>
            <a:r>
              <a:rPr lang="nb-NO" dirty="0" smtClean="0"/>
              <a:t>til planprogram (april 2018). </a:t>
            </a:r>
            <a:endParaRPr lang="nn-NO" dirty="0"/>
          </a:p>
        </p:txBody>
      </p:sp>
    </p:spTree>
    <p:extLst>
      <p:ext uri="{BB962C8B-B14F-4D97-AF65-F5344CB8AC3E}">
        <p14:creationId xmlns:p14="http://schemas.microsoft.com/office/powerpoint/2010/main" val="1716574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dirty="0" smtClean="0"/>
              <a:t>Geologisk kartlegging kjem for seint(?)</a:t>
            </a:r>
            <a:endParaRPr lang="nn-NO" sz="3200" dirty="0"/>
          </a:p>
        </p:txBody>
      </p:sp>
      <p:sp>
        <p:nvSpPr>
          <p:cNvPr id="3" name="Plassholder for innhold 2"/>
          <p:cNvSpPr>
            <a:spLocks noGrp="1"/>
          </p:cNvSpPr>
          <p:nvPr>
            <p:ph idx="1"/>
          </p:nvPr>
        </p:nvSpPr>
        <p:spPr>
          <a:xfrm>
            <a:off x="457200" y="1366981"/>
            <a:ext cx="8229600" cy="4896121"/>
          </a:xfrm>
        </p:spPr>
        <p:txBody>
          <a:bodyPr/>
          <a:lstStyle/>
          <a:p>
            <a:pPr marL="360363" indent="-360363">
              <a:spcBef>
                <a:spcPts val="0"/>
              </a:spcBef>
              <a:buFont typeface="+mj-lt"/>
              <a:buAutoNum type="arabicPeriod"/>
            </a:pPr>
            <a:r>
              <a:rPr lang="nb-NO" sz="2200" dirty="0" err="1" smtClean="0"/>
              <a:t>Ifølgje</a:t>
            </a:r>
            <a:r>
              <a:rPr lang="nb-NO" sz="2200" dirty="0" smtClean="0"/>
              <a:t> </a:t>
            </a:r>
            <a:r>
              <a:rPr lang="nb-NO" sz="2200" dirty="0" err="1" smtClean="0"/>
              <a:t>høyringsutkastet</a:t>
            </a:r>
            <a:r>
              <a:rPr lang="nb-NO" sz="2200" dirty="0" smtClean="0"/>
              <a:t> til planprogram (april 2018) er k</a:t>
            </a:r>
            <a:r>
              <a:rPr lang="nn-NO" sz="2200" dirty="0" err="1" smtClean="0"/>
              <a:t>artlegging</a:t>
            </a:r>
            <a:r>
              <a:rPr lang="nn-NO" sz="2200" dirty="0" smtClean="0"/>
              <a:t> </a:t>
            </a:r>
            <a:r>
              <a:rPr lang="nn-NO" sz="2200" dirty="0"/>
              <a:t>av geologien i området </a:t>
            </a:r>
            <a:r>
              <a:rPr lang="nn-NO" sz="2200" dirty="0" smtClean="0"/>
              <a:t>viktig. Kvifor er ikkje slik kartlegging allereie gjort? Til samanlikning vart det alt i 2016 gitt oppdrag om utarbeiding av m</a:t>
            </a:r>
            <a:r>
              <a:rPr lang="nb-NO" sz="2200" dirty="0" err="1" smtClean="0"/>
              <a:t>iljørapportar</a:t>
            </a:r>
            <a:r>
              <a:rPr lang="nb-NO" sz="2200" dirty="0" smtClean="0"/>
              <a:t> med vurdering av </a:t>
            </a:r>
            <a:r>
              <a:rPr lang="nb-NO" sz="2200" dirty="0" err="1" smtClean="0"/>
              <a:t>konsekvensar</a:t>
            </a:r>
            <a:r>
              <a:rPr lang="nb-NO" sz="2200" dirty="0" smtClean="0"/>
              <a:t> av massedeponering i fjorden. </a:t>
            </a:r>
          </a:p>
          <a:p>
            <a:pPr marL="360363" indent="-360363">
              <a:spcBef>
                <a:spcPts val="600"/>
              </a:spcBef>
              <a:buFont typeface="+mj-lt"/>
              <a:buAutoNum type="arabicPeriod"/>
            </a:pPr>
            <a:r>
              <a:rPr lang="nb-NO" sz="2200" dirty="0" smtClean="0"/>
              <a:t>Fram til </a:t>
            </a:r>
            <a:r>
              <a:rPr lang="nb-NO" sz="2200" dirty="0" err="1" smtClean="0"/>
              <a:t>høyring</a:t>
            </a:r>
            <a:r>
              <a:rPr lang="nb-NO" sz="2200" dirty="0" smtClean="0"/>
              <a:t> av planprogrammet (i april 2018) gjort </a:t>
            </a:r>
            <a:r>
              <a:rPr lang="nb-NO" sz="2200" dirty="0" err="1" smtClean="0"/>
              <a:t>mykje</a:t>
            </a:r>
            <a:r>
              <a:rPr lang="nb-NO" sz="2200" dirty="0" smtClean="0"/>
              <a:t> arbeid </a:t>
            </a:r>
            <a:r>
              <a:rPr lang="nb-NO" sz="2200" dirty="0" err="1" smtClean="0"/>
              <a:t>utanfor</a:t>
            </a:r>
            <a:r>
              <a:rPr lang="nb-NO" sz="2200" dirty="0" smtClean="0"/>
              <a:t> prosjektet, spesielt av Vaksdal kommune, for å finne samfunnsnyttig bruk av </a:t>
            </a:r>
            <a:r>
              <a:rPr lang="nb-NO" sz="2200" dirty="0" err="1" smtClean="0"/>
              <a:t>overskotsmassane</a:t>
            </a:r>
            <a:r>
              <a:rPr lang="nb-NO" sz="2200" dirty="0" smtClean="0"/>
              <a:t>. Slikt arbeid ville hatt nytte av å vite </a:t>
            </a:r>
            <a:r>
              <a:rPr lang="nb-NO" sz="2200" dirty="0" err="1" smtClean="0"/>
              <a:t>meir</a:t>
            </a:r>
            <a:r>
              <a:rPr lang="nb-NO" sz="2200" dirty="0" smtClean="0"/>
              <a:t> om kvaliteten på </a:t>
            </a:r>
            <a:r>
              <a:rPr lang="nb-NO" sz="2200" dirty="0" err="1" smtClean="0"/>
              <a:t>overskotsmassane</a:t>
            </a:r>
            <a:r>
              <a:rPr lang="nb-NO" sz="2200" dirty="0" smtClean="0"/>
              <a:t>.</a:t>
            </a:r>
          </a:p>
          <a:p>
            <a:pPr marL="360363" indent="-360363">
              <a:spcBef>
                <a:spcPts val="600"/>
              </a:spcBef>
              <a:buFont typeface="+mj-lt"/>
              <a:buAutoNum type="arabicPeriod"/>
            </a:pPr>
            <a:r>
              <a:rPr lang="nb-NO" sz="2200" dirty="0" smtClean="0"/>
              <a:t>Det vil bli søkt etter </a:t>
            </a:r>
            <a:r>
              <a:rPr lang="nb-NO" sz="2200" dirty="0" err="1" smtClean="0"/>
              <a:t>interessentar</a:t>
            </a:r>
            <a:r>
              <a:rPr lang="nb-NO" sz="2200" dirty="0" smtClean="0"/>
              <a:t> som kan kjøpe eller overta </a:t>
            </a:r>
            <a:r>
              <a:rPr lang="nb-NO" sz="2200" dirty="0" err="1" smtClean="0"/>
              <a:t>overskotsmassar</a:t>
            </a:r>
            <a:r>
              <a:rPr lang="nb-NO" sz="2200" dirty="0" smtClean="0"/>
              <a:t> (jf. </a:t>
            </a:r>
            <a:r>
              <a:rPr lang="nb-NO" sz="2200" dirty="0" err="1" smtClean="0"/>
              <a:t>tilsvarande</a:t>
            </a:r>
            <a:r>
              <a:rPr lang="nb-NO" sz="2200" dirty="0" smtClean="0"/>
              <a:t> for Follobanen, E39 Romsdalsfjorden m.m.). Bør då vite </a:t>
            </a:r>
            <a:r>
              <a:rPr lang="nb-NO" sz="2200" dirty="0" err="1" smtClean="0"/>
              <a:t>meir</a:t>
            </a:r>
            <a:r>
              <a:rPr lang="nb-NO" sz="2200" dirty="0" smtClean="0"/>
              <a:t> om kvaliteten på </a:t>
            </a:r>
            <a:r>
              <a:rPr lang="nb-NO" sz="2200" dirty="0" err="1" smtClean="0"/>
              <a:t>massane</a:t>
            </a:r>
            <a:r>
              <a:rPr lang="nb-NO" sz="2200" dirty="0" smtClean="0"/>
              <a:t>. </a:t>
            </a:r>
          </a:p>
          <a:p>
            <a:pPr marL="360363" indent="-360363">
              <a:spcBef>
                <a:spcPts val="600"/>
              </a:spcBef>
              <a:buFont typeface="+mj-lt"/>
              <a:buAutoNum type="arabicPeriod"/>
            </a:pPr>
            <a:r>
              <a:rPr lang="nb-NO" sz="2200" dirty="0" smtClean="0"/>
              <a:t>Utskiping av </a:t>
            </a:r>
            <a:r>
              <a:rPr lang="nb-NO" sz="2200" dirty="0" err="1" smtClean="0"/>
              <a:t>overskotsmassar</a:t>
            </a:r>
            <a:r>
              <a:rPr lang="nb-NO" sz="2200" dirty="0" smtClean="0"/>
              <a:t>? Bør vite </a:t>
            </a:r>
            <a:r>
              <a:rPr lang="nb-NO" sz="2200" dirty="0" err="1" smtClean="0"/>
              <a:t>meir</a:t>
            </a:r>
            <a:r>
              <a:rPr lang="nb-NO" sz="2200" dirty="0" smtClean="0"/>
              <a:t> om steinkvalitet.</a:t>
            </a:r>
            <a:endParaRPr lang="nn-NO" sz="2200" dirty="0"/>
          </a:p>
        </p:txBody>
      </p:sp>
    </p:spTree>
    <p:extLst>
      <p:ext uri="{BB962C8B-B14F-4D97-AF65-F5344CB8AC3E}">
        <p14:creationId xmlns:p14="http://schemas.microsoft.com/office/powerpoint/2010/main" val="3395199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Kvalitet på </a:t>
            </a:r>
            <a:r>
              <a:rPr lang="nb-NO" sz="3600" dirty="0" err="1" smtClean="0"/>
              <a:t>overskotsmassane</a:t>
            </a:r>
            <a:endParaRPr lang="nn-NO" sz="2800" dirty="0"/>
          </a:p>
        </p:txBody>
      </p:sp>
      <p:sp>
        <p:nvSpPr>
          <p:cNvPr id="3" name="Plassholder for innhold 2"/>
          <p:cNvSpPr>
            <a:spLocks noGrp="1"/>
          </p:cNvSpPr>
          <p:nvPr>
            <p:ph idx="1"/>
          </p:nvPr>
        </p:nvSpPr>
        <p:spPr>
          <a:xfrm>
            <a:off x="457200" y="1232910"/>
            <a:ext cx="8229600" cy="4810125"/>
          </a:xfrm>
        </p:spPr>
        <p:txBody>
          <a:bodyPr/>
          <a:lstStyle/>
          <a:p>
            <a:r>
              <a:rPr lang="nb-NO" sz="2400" dirty="0" smtClean="0"/>
              <a:t>Berggrunnen i området er godt kartlagt. Det kan </a:t>
            </a:r>
            <a:r>
              <a:rPr lang="nb-NO" sz="2400" dirty="0" err="1" smtClean="0"/>
              <a:t>difor</a:t>
            </a:r>
            <a:r>
              <a:rPr lang="nb-NO" sz="2400" dirty="0" smtClean="0"/>
              <a:t> </a:t>
            </a:r>
            <a:r>
              <a:rPr lang="nb-NO" sz="2400" dirty="0" err="1" smtClean="0"/>
              <a:t>seiast</a:t>
            </a:r>
            <a:r>
              <a:rPr lang="nb-NO" sz="2400" dirty="0" smtClean="0"/>
              <a:t> </a:t>
            </a:r>
            <a:r>
              <a:rPr lang="nb-NO" sz="2400" dirty="0" err="1" smtClean="0"/>
              <a:t>mykje</a:t>
            </a:r>
            <a:r>
              <a:rPr lang="nb-NO" sz="2400" dirty="0" smtClean="0"/>
              <a:t> om steinkvalitet og potensielle bruksformål ut </a:t>
            </a:r>
            <a:r>
              <a:rPr lang="nb-NO" sz="2400" dirty="0" err="1" smtClean="0"/>
              <a:t>frå</a:t>
            </a:r>
            <a:r>
              <a:rPr lang="nb-NO" sz="2400" dirty="0" smtClean="0"/>
              <a:t> </a:t>
            </a:r>
            <a:r>
              <a:rPr lang="nb-NO" sz="2400" dirty="0" err="1" smtClean="0"/>
              <a:t>eksisterande</a:t>
            </a:r>
            <a:r>
              <a:rPr lang="nb-NO" sz="2400" dirty="0" smtClean="0"/>
              <a:t> </a:t>
            </a:r>
            <a:r>
              <a:rPr lang="nb-NO" sz="2400" dirty="0" err="1" smtClean="0"/>
              <a:t>berggrunnskart</a:t>
            </a:r>
            <a:r>
              <a:rPr lang="nb-NO" sz="2400" dirty="0" smtClean="0"/>
              <a:t> og uttak. </a:t>
            </a:r>
          </a:p>
          <a:p>
            <a:r>
              <a:rPr lang="nb-NO" sz="2400" dirty="0" smtClean="0"/>
              <a:t>Som </a:t>
            </a:r>
            <a:r>
              <a:rPr lang="nb-NO" sz="2400" dirty="0" err="1" smtClean="0"/>
              <a:t>berggrunnskartet</a:t>
            </a:r>
            <a:r>
              <a:rPr lang="nb-NO" sz="2400" dirty="0" smtClean="0"/>
              <a:t> viser, går t.d. store </a:t>
            </a:r>
            <a:r>
              <a:rPr lang="nb-NO" sz="2400" dirty="0" err="1" smtClean="0"/>
              <a:t>delar</a:t>
            </a:r>
            <a:r>
              <a:rPr lang="nb-NO" sz="2400" dirty="0" smtClean="0"/>
              <a:t> av E16 Arna-Trengereid gjennom </a:t>
            </a:r>
            <a:r>
              <a:rPr lang="nb-NO" sz="2400" dirty="0" err="1" smtClean="0"/>
              <a:t>bergartar</a:t>
            </a:r>
            <a:r>
              <a:rPr lang="nb-NO" sz="2400" dirty="0" smtClean="0"/>
              <a:t> </a:t>
            </a:r>
            <a:r>
              <a:rPr lang="nb-NO" sz="2400" dirty="0" err="1" smtClean="0"/>
              <a:t>tilhøyrande</a:t>
            </a:r>
            <a:r>
              <a:rPr lang="nb-NO" sz="2400" dirty="0" smtClean="0"/>
              <a:t> </a:t>
            </a:r>
            <a:r>
              <a:rPr lang="nb-NO" sz="2400" dirty="0" err="1" smtClean="0"/>
              <a:t>Lindåsdekket</a:t>
            </a:r>
            <a:r>
              <a:rPr lang="nb-NO" sz="2400" dirty="0" smtClean="0"/>
              <a:t>. Det same </a:t>
            </a:r>
            <a:r>
              <a:rPr lang="nb-NO" sz="2400" dirty="0" err="1" smtClean="0"/>
              <a:t>gjer</a:t>
            </a:r>
            <a:r>
              <a:rPr lang="nb-NO" sz="2400" dirty="0" smtClean="0"/>
              <a:t> den </a:t>
            </a:r>
            <a:r>
              <a:rPr lang="nb-NO" sz="2400" dirty="0" err="1" smtClean="0"/>
              <a:t>nordlege</a:t>
            </a:r>
            <a:r>
              <a:rPr lang="nb-NO" sz="2400" dirty="0" smtClean="0"/>
              <a:t> delen av E39 </a:t>
            </a:r>
            <a:r>
              <a:rPr lang="nb-NO" sz="2400" dirty="0" err="1" smtClean="0"/>
              <a:t>Svegatjørn</a:t>
            </a:r>
            <a:r>
              <a:rPr lang="nb-NO" sz="2400" dirty="0" smtClean="0"/>
              <a:t>-Rådal, og </a:t>
            </a:r>
            <a:r>
              <a:rPr lang="nb-NO" sz="2400" dirty="0" err="1" smtClean="0"/>
              <a:t>bergartane</a:t>
            </a:r>
            <a:r>
              <a:rPr lang="nb-NO" sz="2400" dirty="0" smtClean="0"/>
              <a:t> langs </a:t>
            </a:r>
            <a:r>
              <a:rPr lang="nb-NO" sz="2400" dirty="0" err="1" smtClean="0"/>
              <a:t>dei</a:t>
            </a:r>
            <a:r>
              <a:rPr lang="nb-NO" sz="2400" dirty="0" smtClean="0"/>
              <a:t> to </a:t>
            </a:r>
            <a:r>
              <a:rPr lang="nb-NO" sz="2400" dirty="0" err="1" smtClean="0"/>
              <a:t>traseane</a:t>
            </a:r>
            <a:r>
              <a:rPr lang="nb-NO" sz="2400" dirty="0" smtClean="0"/>
              <a:t> kan </a:t>
            </a:r>
            <a:r>
              <a:rPr lang="nb-NO" sz="2400" dirty="0" err="1" smtClean="0"/>
              <a:t>vere</a:t>
            </a:r>
            <a:r>
              <a:rPr lang="nb-NO" sz="2400" dirty="0" smtClean="0"/>
              <a:t> ganske like. Det er </a:t>
            </a:r>
            <a:r>
              <a:rPr lang="nb-NO" sz="2400" dirty="0" err="1" smtClean="0"/>
              <a:t>fleire</a:t>
            </a:r>
            <a:r>
              <a:rPr lang="nb-NO" sz="2400" dirty="0" smtClean="0"/>
              <a:t> pukkuttak </a:t>
            </a:r>
            <a:r>
              <a:rPr lang="nb-NO" sz="2400" dirty="0" err="1" smtClean="0"/>
              <a:t>frå</a:t>
            </a:r>
            <a:r>
              <a:rPr lang="nb-NO" sz="2400" dirty="0" smtClean="0"/>
              <a:t> </a:t>
            </a:r>
            <a:r>
              <a:rPr lang="nb-NO" sz="2400" dirty="0" err="1" smtClean="0"/>
              <a:t>bergartar</a:t>
            </a:r>
            <a:r>
              <a:rPr lang="nb-NO" sz="2400" dirty="0" smtClean="0"/>
              <a:t> i </a:t>
            </a:r>
            <a:r>
              <a:rPr lang="nb-NO" sz="2400" dirty="0" err="1" smtClean="0"/>
              <a:t>Lindåsdekket</a:t>
            </a:r>
            <a:r>
              <a:rPr lang="nb-NO" sz="2400" dirty="0" smtClean="0"/>
              <a:t>, t.d. i </a:t>
            </a:r>
            <a:r>
              <a:rPr lang="nb-NO" sz="2400" dirty="0" err="1" smtClean="0"/>
              <a:t>Stendafjellet</a:t>
            </a:r>
            <a:r>
              <a:rPr lang="nb-NO" sz="2400" dirty="0" smtClean="0"/>
              <a:t> (Fana Stein og Gjenvinning) og Gaupås ved Ytre Arna (Arna steinknuseverk).  </a:t>
            </a:r>
            <a:endParaRPr lang="nb-NO" sz="2400" dirty="0"/>
          </a:p>
          <a:p>
            <a:r>
              <a:rPr lang="nb-NO" sz="2400" dirty="0" smtClean="0"/>
              <a:t>Eksisterende E16/jernbane Arna-Stanghelle gir gode </a:t>
            </a:r>
            <a:r>
              <a:rPr lang="nb-NO" sz="2400" dirty="0" err="1" smtClean="0"/>
              <a:t>skjæringar</a:t>
            </a:r>
            <a:r>
              <a:rPr lang="nb-NO" sz="2400" dirty="0" smtClean="0"/>
              <a:t> for </a:t>
            </a:r>
            <a:r>
              <a:rPr lang="nb-NO" sz="2400" dirty="0" err="1" smtClean="0"/>
              <a:t>supplerande</a:t>
            </a:r>
            <a:r>
              <a:rPr lang="nb-NO" sz="2400" dirty="0" smtClean="0"/>
              <a:t> </a:t>
            </a:r>
            <a:r>
              <a:rPr lang="nb-NO" sz="2400" dirty="0" err="1" smtClean="0"/>
              <a:t>berggrunnskartlegging</a:t>
            </a:r>
            <a:r>
              <a:rPr lang="nb-NO" sz="2400" dirty="0" smtClean="0"/>
              <a:t> og for uttak av </a:t>
            </a:r>
            <a:r>
              <a:rPr lang="nb-NO" sz="2400" dirty="0" err="1" smtClean="0"/>
              <a:t>prøvar</a:t>
            </a:r>
            <a:r>
              <a:rPr lang="nb-NO" sz="2400" dirty="0" smtClean="0"/>
              <a:t> for kvalitetstesting av stein t.d. til pukkformål. </a:t>
            </a:r>
          </a:p>
        </p:txBody>
      </p:sp>
    </p:spTree>
    <p:extLst>
      <p:ext uri="{BB962C8B-B14F-4D97-AF65-F5344CB8AC3E}">
        <p14:creationId xmlns:p14="http://schemas.microsoft.com/office/powerpoint/2010/main" val="6026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err="1" smtClean="0"/>
              <a:t>Hendingar</a:t>
            </a:r>
            <a:r>
              <a:rPr lang="nb-NO" sz="3600" dirty="0" smtClean="0"/>
              <a:t>/arbeid i </a:t>
            </a:r>
            <a:r>
              <a:rPr lang="nb-NO" sz="3600" dirty="0" err="1" smtClean="0"/>
              <a:t>statleg</a:t>
            </a:r>
            <a:r>
              <a:rPr lang="nb-NO" sz="3600" dirty="0" smtClean="0"/>
              <a:t> regi</a:t>
            </a:r>
            <a:endParaRPr lang="nn-NO" sz="3200" dirty="0"/>
          </a:p>
        </p:txBody>
      </p:sp>
      <p:sp>
        <p:nvSpPr>
          <p:cNvPr id="3" name="Plassholder for innhold 2"/>
          <p:cNvSpPr>
            <a:spLocks noGrp="1"/>
          </p:cNvSpPr>
          <p:nvPr>
            <p:ph idx="1"/>
          </p:nvPr>
        </p:nvSpPr>
        <p:spPr>
          <a:xfrm>
            <a:off x="457200" y="1300898"/>
            <a:ext cx="8229600" cy="5303941"/>
          </a:xfrm>
        </p:spPr>
        <p:txBody>
          <a:bodyPr/>
          <a:lstStyle/>
          <a:p>
            <a:pPr marL="1343025" indent="-1343025">
              <a:buNone/>
            </a:pPr>
            <a:r>
              <a:rPr lang="nb-NO" sz="2000" dirty="0" smtClean="0"/>
              <a:t>2010 </a:t>
            </a:r>
            <a:r>
              <a:rPr lang="nb-NO" sz="2000" dirty="0"/>
              <a:t>(</a:t>
            </a:r>
            <a:r>
              <a:rPr lang="nb-NO" sz="2000" dirty="0" smtClean="0"/>
              <a:t>jul):	SD bestilte forprosjekt </a:t>
            </a:r>
            <a:r>
              <a:rPr lang="nb-NO" sz="2000" dirty="0"/>
              <a:t>for ny </a:t>
            </a:r>
            <a:r>
              <a:rPr lang="nb-NO" sz="2000" dirty="0" smtClean="0"/>
              <a:t>veg </a:t>
            </a:r>
            <a:r>
              <a:rPr lang="nb-NO" sz="2000" dirty="0"/>
              <a:t>og bane </a:t>
            </a:r>
            <a:r>
              <a:rPr lang="nb-NO" sz="2000" dirty="0" smtClean="0"/>
              <a:t>Arna–Voss</a:t>
            </a:r>
            <a:r>
              <a:rPr lang="nb-NO" sz="2000" dirty="0"/>
              <a:t>. </a:t>
            </a:r>
            <a:endParaRPr lang="nb-NO" sz="2000" dirty="0" smtClean="0"/>
          </a:p>
          <a:p>
            <a:pPr marL="1343025" indent="-1343025">
              <a:buNone/>
            </a:pPr>
            <a:r>
              <a:rPr lang="nb-NO" sz="2000" dirty="0" smtClean="0"/>
              <a:t>2012 (mai):	Oppdraget ferdig </a:t>
            </a:r>
            <a:r>
              <a:rPr lang="nb-NO" sz="2000" dirty="0" err="1"/>
              <a:t>utgreidd</a:t>
            </a:r>
            <a:r>
              <a:rPr lang="nb-NO" sz="2000" dirty="0"/>
              <a:t> </a:t>
            </a:r>
            <a:r>
              <a:rPr lang="nb-NO" sz="2000" dirty="0" smtClean="0"/>
              <a:t>av </a:t>
            </a:r>
            <a:r>
              <a:rPr lang="nb-NO" sz="2000" dirty="0" err="1" smtClean="0"/>
              <a:t>SVV</a:t>
            </a:r>
            <a:r>
              <a:rPr lang="nb-NO" sz="2000" dirty="0" smtClean="0"/>
              <a:t> og JV. </a:t>
            </a:r>
          </a:p>
          <a:p>
            <a:pPr marL="1343025" indent="-1343025">
              <a:buNone/>
            </a:pPr>
            <a:r>
              <a:rPr lang="nb-NO" sz="2000" dirty="0" smtClean="0"/>
              <a:t>2014 (</a:t>
            </a:r>
            <a:r>
              <a:rPr lang="nb-NO" sz="2000" dirty="0" err="1" smtClean="0"/>
              <a:t>apr</a:t>
            </a:r>
            <a:r>
              <a:rPr lang="nb-NO" sz="2000" dirty="0" smtClean="0"/>
              <a:t>):	</a:t>
            </a:r>
            <a:r>
              <a:rPr lang="nb-NO" sz="2000" dirty="0" err="1" smtClean="0"/>
              <a:t>KVU</a:t>
            </a:r>
            <a:r>
              <a:rPr lang="nb-NO" sz="2000" dirty="0" smtClean="0"/>
              <a:t>, tilråding </a:t>
            </a:r>
            <a:r>
              <a:rPr lang="nb-NO" sz="2000" dirty="0"/>
              <a:t>om </a:t>
            </a:r>
            <a:r>
              <a:rPr lang="nb-NO" sz="2000" dirty="0" smtClean="0"/>
              <a:t>K5-alt.: Dobbeltspor bane Arna–Voss</a:t>
            </a:r>
            <a:r>
              <a:rPr lang="nb-NO" sz="2000" dirty="0"/>
              <a:t>, </a:t>
            </a:r>
            <a:r>
              <a:rPr lang="nb-NO" sz="2000" dirty="0" smtClean="0"/>
              <a:t>firefelts </a:t>
            </a:r>
            <a:r>
              <a:rPr lang="nb-NO" sz="2000" dirty="0"/>
              <a:t>motorveg </a:t>
            </a:r>
            <a:r>
              <a:rPr lang="nb-NO" sz="2000" dirty="0" smtClean="0"/>
              <a:t>Arna–Trengereid</a:t>
            </a:r>
            <a:r>
              <a:rPr lang="nb-NO" sz="2000" dirty="0"/>
              <a:t>, </a:t>
            </a:r>
            <a:r>
              <a:rPr lang="nb-NO" sz="2000" dirty="0" err="1" smtClean="0"/>
              <a:t>tofeltsveg</a:t>
            </a:r>
            <a:r>
              <a:rPr lang="nb-NO" sz="2000" dirty="0" smtClean="0"/>
              <a:t> Trengereid–Voss.</a:t>
            </a:r>
          </a:p>
          <a:p>
            <a:pPr marL="1343025" indent="-1343025">
              <a:buNone/>
            </a:pPr>
            <a:r>
              <a:rPr lang="nb-NO" sz="2000" dirty="0" smtClean="0"/>
              <a:t>2015 (</a:t>
            </a:r>
            <a:r>
              <a:rPr lang="nb-NO" sz="2000" dirty="0" err="1" smtClean="0"/>
              <a:t>des</a:t>
            </a:r>
            <a:r>
              <a:rPr lang="nb-NO" sz="2000" dirty="0" smtClean="0"/>
              <a:t>): 	SD (etter </a:t>
            </a:r>
            <a:r>
              <a:rPr lang="nb-NO" sz="2000" dirty="0" err="1" smtClean="0"/>
              <a:t>KVU</a:t>
            </a:r>
            <a:r>
              <a:rPr lang="nb-NO" sz="2000" dirty="0" smtClean="0"/>
              <a:t>/KS1 dialog) bestemte </a:t>
            </a:r>
            <a:r>
              <a:rPr lang="nb-NO" sz="2000" dirty="0" err="1" smtClean="0"/>
              <a:t>vidareføring</a:t>
            </a:r>
            <a:r>
              <a:rPr lang="nb-NO" sz="2000" dirty="0" smtClean="0"/>
              <a:t>:</a:t>
            </a:r>
          </a:p>
          <a:p>
            <a:pPr lvl="3">
              <a:spcBef>
                <a:spcPts val="300"/>
              </a:spcBef>
            </a:pPr>
            <a:r>
              <a:rPr lang="nb-NO" dirty="0" smtClean="0">
                <a:solidFill>
                  <a:srgbClr val="0000FF"/>
                </a:solidFill>
              </a:rPr>
              <a:t>K5 lagt til grunn som strategi </a:t>
            </a:r>
            <a:r>
              <a:rPr lang="nb-NO" dirty="0">
                <a:solidFill>
                  <a:srgbClr val="0000FF"/>
                </a:solidFill>
              </a:rPr>
              <a:t>for Arna–Voss</a:t>
            </a:r>
            <a:endParaRPr lang="nb-NO" dirty="0" smtClean="0">
              <a:solidFill>
                <a:srgbClr val="0000FF"/>
              </a:solidFill>
            </a:endParaRPr>
          </a:p>
          <a:p>
            <a:pPr lvl="3">
              <a:spcBef>
                <a:spcPts val="300"/>
              </a:spcBef>
            </a:pPr>
            <a:r>
              <a:rPr lang="nb-NO" dirty="0" smtClean="0">
                <a:solidFill>
                  <a:srgbClr val="0000FF"/>
                </a:solidFill>
              </a:rPr>
              <a:t>Første byggetrinn: </a:t>
            </a:r>
            <a:r>
              <a:rPr lang="nb-NO" dirty="0">
                <a:solidFill>
                  <a:srgbClr val="0000FF"/>
                </a:solidFill>
              </a:rPr>
              <a:t>Arna–Stanghelle  </a:t>
            </a:r>
            <a:r>
              <a:rPr lang="nb-NO" sz="1600" dirty="0" smtClean="0">
                <a:solidFill>
                  <a:srgbClr val="0000FF"/>
                </a:solidFill>
              </a:rPr>
              <a:t>(prioritert </a:t>
            </a:r>
            <a:r>
              <a:rPr lang="nb-NO" sz="1600" dirty="0" err="1" smtClean="0">
                <a:solidFill>
                  <a:srgbClr val="0000FF"/>
                </a:solidFill>
              </a:rPr>
              <a:t>pga</a:t>
            </a:r>
            <a:r>
              <a:rPr lang="nb-NO" sz="1600" dirty="0" smtClean="0">
                <a:solidFill>
                  <a:srgbClr val="0000FF"/>
                </a:solidFill>
              </a:rPr>
              <a:t> ras og kostnader)</a:t>
            </a:r>
          </a:p>
          <a:p>
            <a:pPr lvl="3">
              <a:spcBef>
                <a:spcPts val="300"/>
              </a:spcBef>
            </a:pPr>
            <a:r>
              <a:rPr lang="nb-NO" dirty="0" smtClean="0"/>
              <a:t>Gjennomføring som fellesprosjekt Veg/jernbane</a:t>
            </a:r>
          </a:p>
          <a:p>
            <a:pPr lvl="3">
              <a:spcBef>
                <a:spcPts val="300"/>
              </a:spcBef>
            </a:pPr>
            <a:r>
              <a:rPr lang="nb-NO" dirty="0" smtClean="0">
                <a:solidFill>
                  <a:srgbClr val="0000FF"/>
                </a:solidFill>
              </a:rPr>
              <a:t>Gå rett på </a:t>
            </a:r>
            <a:r>
              <a:rPr lang="nb-NO" dirty="0" err="1" smtClean="0">
                <a:solidFill>
                  <a:srgbClr val="0000FF"/>
                </a:solidFill>
              </a:rPr>
              <a:t>statleg</a:t>
            </a:r>
            <a:r>
              <a:rPr lang="nb-NO" dirty="0" smtClean="0">
                <a:solidFill>
                  <a:srgbClr val="0000FF"/>
                </a:solidFill>
              </a:rPr>
              <a:t> reguleringsplan </a:t>
            </a:r>
            <a:r>
              <a:rPr lang="nb-NO" sz="1600" dirty="0" smtClean="0">
                <a:solidFill>
                  <a:srgbClr val="0000FF"/>
                </a:solidFill>
              </a:rPr>
              <a:t>(for effektiv planlegging)</a:t>
            </a:r>
          </a:p>
          <a:p>
            <a:pPr lvl="3">
              <a:spcBef>
                <a:spcPts val="300"/>
              </a:spcBef>
            </a:pPr>
            <a:r>
              <a:rPr lang="nb-NO" dirty="0" smtClean="0"/>
              <a:t>Prioritering av </a:t>
            </a:r>
            <a:r>
              <a:rPr lang="nb-NO" dirty="0" err="1" smtClean="0"/>
              <a:t>midlar</a:t>
            </a:r>
            <a:r>
              <a:rPr lang="nb-NO" dirty="0" smtClean="0"/>
              <a:t> vurdert i </a:t>
            </a:r>
            <a:r>
              <a:rPr lang="nb-NO" dirty="0" err="1" smtClean="0"/>
              <a:t>NTP</a:t>
            </a:r>
            <a:r>
              <a:rPr lang="nb-NO" dirty="0" smtClean="0"/>
              <a:t> 2018-2029</a:t>
            </a:r>
          </a:p>
          <a:p>
            <a:pPr lvl="3">
              <a:spcBef>
                <a:spcPts val="300"/>
              </a:spcBef>
            </a:pPr>
            <a:r>
              <a:rPr lang="nb-NO" dirty="0" smtClean="0"/>
              <a:t>Full K5-utbygging Arna-Voss på lengre sikt</a:t>
            </a:r>
          </a:p>
          <a:p>
            <a:pPr lvl="3">
              <a:spcBef>
                <a:spcPts val="300"/>
              </a:spcBef>
            </a:pPr>
            <a:r>
              <a:rPr lang="nb-NO" dirty="0" smtClean="0"/>
              <a:t>Andre </a:t>
            </a:r>
            <a:r>
              <a:rPr lang="nb-NO" dirty="0" err="1" smtClean="0"/>
              <a:t>løysingar</a:t>
            </a:r>
            <a:r>
              <a:rPr lang="nb-NO" dirty="0" smtClean="0"/>
              <a:t> kan </a:t>
            </a:r>
            <a:r>
              <a:rPr lang="nb-NO" dirty="0" err="1" smtClean="0"/>
              <a:t>vurderast</a:t>
            </a:r>
            <a:r>
              <a:rPr lang="nb-NO" dirty="0" smtClean="0"/>
              <a:t> på </a:t>
            </a:r>
            <a:r>
              <a:rPr lang="nb-NO" dirty="0"/>
              <a:t>strekninga </a:t>
            </a:r>
            <a:r>
              <a:rPr lang="nb-NO" dirty="0" smtClean="0"/>
              <a:t>Stanghelle–Voss</a:t>
            </a:r>
            <a:endParaRPr lang="nb-NO" sz="2000" dirty="0" smtClean="0"/>
          </a:p>
          <a:p>
            <a:pPr marL="1343025" indent="-1343025">
              <a:buNone/>
            </a:pPr>
            <a:r>
              <a:rPr lang="nb-NO" sz="2000" dirty="0" smtClean="0"/>
              <a:t>2017 </a:t>
            </a:r>
            <a:r>
              <a:rPr lang="nb-NO" sz="2000" dirty="0"/>
              <a:t>(nov): 	Silingsrapport</a:t>
            </a:r>
          </a:p>
          <a:p>
            <a:pPr marL="1343025" indent="-1343025">
              <a:buNone/>
            </a:pPr>
            <a:r>
              <a:rPr lang="nb-NO" sz="2000" dirty="0" smtClean="0">
                <a:solidFill>
                  <a:srgbClr val="0000FF"/>
                </a:solidFill>
              </a:rPr>
              <a:t>2018 (</a:t>
            </a:r>
            <a:r>
              <a:rPr lang="nb-NO" sz="2000" dirty="0" err="1" smtClean="0">
                <a:solidFill>
                  <a:srgbClr val="0000FF"/>
                </a:solidFill>
              </a:rPr>
              <a:t>apr</a:t>
            </a:r>
            <a:r>
              <a:rPr lang="nb-NO" sz="2000" dirty="0" smtClean="0">
                <a:solidFill>
                  <a:srgbClr val="0000FF"/>
                </a:solidFill>
              </a:rPr>
              <a:t>): 	</a:t>
            </a:r>
            <a:r>
              <a:rPr lang="nb-NO" sz="2000" dirty="0">
                <a:solidFill>
                  <a:srgbClr val="0000FF"/>
                </a:solidFill>
              </a:rPr>
              <a:t>Planprogram </a:t>
            </a:r>
            <a:r>
              <a:rPr lang="nb-NO" sz="2000" dirty="0" err="1" smtClean="0">
                <a:solidFill>
                  <a:srgbClr val="0000FF"/>
                </a:solidFill>
              </a:rPr>
              <a:t>Statleg</a:t>
            </a:r>
            <a:r>
              <a:rPr lang="nb-NO" sz="2000" dirty="0" smtClean="0">
                <a:solidFill>
                  <a:srgbClr val="0000FF"/>
                </a:solidFill>
              </a:rPr>
              <a:t> </a:t>
            </a:r>
            <a:r>
              <a:rPr lang="nb-NO" sz="2000" dirty="0">
                <a:solidFill>
                  <a:srgbClr val="0000FF"/>
                </a:solidFill>
              </a:rPr>
              <a:t>reguleringsplan E16 og Vossebanen </a:t>
            </a:r>
            <a:r>
              <a:rPr lang="nb-NO" sz="2000" dirty="0" smtClean="0">
                <a:solidFill>
                  <a:srgbClr val="0000FF"/>
                </a:solidFill>
              </a:rPr>
              <a:t>Arna-Stanghelle på </a:t>
            </a:r>
            <a:r>
              <a:rPr lang="nb-NO" sz="2000" dirty="0" err="1" smtClean="0">
                <a:solidFill>
                  <a:srgbClr val="0000FF"/>
                </a:solidFill>
              </a:rPr>
              <a:t>høyring</a:t>
            </a:r>
            <a:r>
              <a:rPr lang="nb-NO" sz="2000" dirty="0" smtClean="0">
                <a:solidFill>
                  <a:srgbClr val="0000FF"/>
                </a:solidFill>
              </a:rPr>
              <a:t>.</a:t>
            </a:r>
          </a:p>
          <a:p>
            <a:pPr marL="1343025" indent="-1343025">
              <a:buNone/>
            </a:pPr>
            <a:endParaRPr lang="nb-NO" sz="2000" dirty="0" smtClean="0"/>
          </a:p>
          <a:p>
            <a:pPr marL="1257300" indent="-1257300">
              <a:buNone/>
            </a:pPr>
            <a:endParaRPr lang="nn-NO" sz="2000" dirty="0"/>
          </a:p>
        </p:txBody>
      </p:sp>
    </p:spTree>
    <p:extLst>
      <p:ext uri="{BB962C8B-B14F-4D97-AF65-F5344CB8AC3E}">
        <p14:creationId xmlns:p14="http://schemas.microsoft.com/office/powerpoint/2010/main" val="690873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63173" y="131659"/>
            <a:ext cx="7995027" cy="6235274"/>
          </a:xfrm>
          <a:prstGeom prst="rect">
            <a:avLst/>
          </a:prstGeom>
        </p:spPr>
      </p:pic>
    </p:spTree>
    <p:extLst>
      <p:ext uri="{BB962C8B-B14F-4D97-AF65-F5344CB8AC3E}">
        <p14:creationId xmlns:p14="http://schemas.microsoft.com/office/powerpoint/2010/main" val="2403578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5438938" y="785335"/>
            <a:ext cx="3344333" cy="369332"/>
          </a:xfrm>
          <a:prstGeom prst="rect">
            <a:avLst/>
          </a:prstGeom>
          <a:solidFill>
            <a:schemeClr val="bg1"/>
          </a:solidFill>
        </p:spPr>
        <p:txBody>
          <a:bodyPr wrap="square" rtlCol="0">
            <a:spAutoFit/>
          </a:bodyPr>
          <a:lstStyle/>
          <a:p>
            <a:r>
              <a:rPr lang="nb-NO" dirty="0" smtClean="0"/>
              <a:t>  </a:t>
            </a:r>
            <a:endParaRPr lang="nn-NO" dirty="0"/>
          </a:p>
        </p:txBody>
      </p:sp>
      <p:pic>
        <p:nvPicPr>
          <p:cNvPr id="2" name="Bilde 1"/>
          <p:cNvPicPr>
            <a:picLocks noChangeAspect="1"/>
          </p:cNvPicPr>
          <p:nvPr/>
        </p:nvPicPr>
        <p:blipFill>
          <a:blip r:embed="rId2"/>
          <a:stretch>
            <a:fillRect/>
          </a:stretch>
        </p:blipFill>
        <p:spPr>
          <a:xfrm>
            <a:off x="291343" y="79295"/>
            <a:ext cx="5992011" cy="6629568"/>
          </a:xfrm>
          <a:prstGeom prst="rect">
            <a:avLst/>
          </a:prstGeom>
        </p:spPr>
      </p:pic>
      <p:sp>
        <p:nvSpPr>
          <p:cNvPr id="3" name="TekstSylinder 2"/>
          <p:cNvSpPr txBox="1"/>
          <p:nvPr/>
        </p:nvSpPr>
        <p:spPr>
          <a:xfrm>
            <a:off x="6291052" y="3530289"/>
            <a:ext cx="2247475" cy="1754326"/>
          </a:xfrm>
          <a:prstGeom prst="rect">
            <a:avLst/>
          </a:prstGeom>
          <a:noFill/>
        </p:spPr>
        <p:txBody>
          <a:bodyPr wrap="none" rtlCol="0">
            <a:spAutoFit/>
          </a:bodyPr>
          <a:lstStyle/>
          <a:p>
            <a:r>
              <a:rPr lang="nb-NO" dirty="0" smtClean="0"/>
              <a:t>Utsnitt </a:t>
            </a:r>
            <a:r>
              <a:rPr lang="nb-NO" dirty="0" err="1" smtClean="0"/>
              <a:t>frå</a:t>
            </a:r>
            <a:r>
              <a:rPr lang="nb-NO" dirty="0" smtClean="0"/>
              <a:t> </a:t>
            </a:r>
          </a:p>
          <a:p>
            <a:r>
              <a:rPr lang="nb-NO" dirty="0" smtClean="0"/>
              <a:t>NGU </a:t>
            </a:r>
            <a:r>
              <a:rPr lang="nb-NO" dirty="0" err="1" smtClean="0"/>
              <a:t>berggrunnskart</a:t>
            </a:r>
            <a:r>
              <a:rPr lang="nb-NO" dirty="0" smtClean="0"/>
              <a:t> </a:t>
            </a:r>
          </a:p>
          <a:p>
            <a:r>
              <a:rPr lang="nb-NO" dirty="0" smtClean="0"/>
              <a:t>Bergen i </a:t>
            </a:r>
            <a:r>
              <a:rPr lang="nb-NO" dirty="0" smtClean="0">
                <a:solidFill>
                  <a:srgbClr val="0070C0"/>
                </a:solidFill>
              </a:rPr>
              <a:t>M 1:250.000 </a:t>
            </a:r>
          </a:p>
          <a:p>
            <a:r>
              <a:rPr lang="nb-NO" dirty="0" smtClean="0"/>
              <a:t>(</a:t>
            </a:r>
            <a:r>
              <a:rPr lang="nb-NO" dirty="0" err="1" smtClean="0"/>
              <a:t>Rasterkart</a:t>
            </a:r>
            <a:r>
              <a:rPr lang="nb-NO" dirty="0" smtClean="0"/>
              <a:t>), </a:t>
            </a:r>
          </a:p>
          <a:p>
            <a:r>
              <a:rPr lang="nb-NO" dirty="0" err="1" smtClean="0"/>
              <a:t>Finst</a:t>
            </a:r>
            <a:r>
              <a:rPr lang="nb-NO" dirty="0" smtClean="0"/>
              <a:t> også som</a:t>
            </a:r>
          </a:p>
          <a:p>
            <a:r>
              <a:rPr lang="nb-NO" dirty="0" smtClean="0"/>
              <a:t>vektorkart)</a:t>
            </a:r>
            <a:endParaRPr lang="nn-NO" dirty="0"/>
          </a:p>
        </p:txBody>
      </p:sp>
      <p:pic>
        <p:nvPicPr>
          <p:cNvPr id="4" name="Bilde 3"/>
          <p:cNvPicPr>
            <a:picLocks noChangeAspect="1"/>
          </p:cNvPicPr>
          <p:nvPr/>
        </p:nvPicPr>
        <p:blipFill>
          <a:blip r:embed="rId3"/>
          <a:stretch>
            <a:fillRect/>
          </a:stretch>
        </p:blipFill>
        <p:spPr>
          <a:xfrm>
            <a:off x="6291052" y="5708812"/>
            <a:ext cx="2536156" cy="341406"/>
          </a:xfrm>
          <a:prstGeom prst="rect">
            <a:avLst/>
          </a:prstGeom>
        </p:spPr>
      </p:pic>
    </p:spTree>
    <p:extLst>
      <p:ext uri="{BB962C8B-B14F-4D97-AF65-F5344CB8AC3E}">
        <p14:creationId xmlns:p14="http://schemas.microsoft.com/office/powerpoint/2010/main" val="4252658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e 12"/>
          <p:cNvGrpSpPr/>
          <p:nvPr/>
        </p:nvGrpSpPr>
        <p:grpSpPr>
          <a:xfrm>
            <a:off x="153850" y="465218"/>
            <a:ext cx="8832865" cy="6118480"/>
            <a:chOff x="153850" y="465218"/>
            <a:chExt cx="8832865" cy="6118480"/>
          </a:xfrm>
        </p:grpSpPr>
        <p:pic>
          <p:nvPicPr>
            <p:cNvPr id="2" name="Bilde 1"/>
            <p:cNvPicPr>
              <a:picLocks noChangeAspect="1"/>
            </p:cNvPicPr>
            <p:nvPr/>
          </p:nvPicPr>
          <p:blipFill>
            <a:blip r:embed="rId2"/>
            <a:stretch>
              <a:fillRect/>
            </a:stretch>
          </p:blipFill>
          <p:spPr>
            <a:xfrm>
              <a:off x="153850" y="465218"/>
              <a:ext cx="8832865" cy="3491043"/>
            </a:xfrm>
            <a:prstGeom prst="rect">
              <a:avLst/>
            </a:prstGeom>
          </p:spPr>
        </p:pic>
        <p:pic>
          <p:nvPicPr>
            <p:cNvPr id="3" name="Bilde 2"/>
            <p:cNvPicPr>
              <a:picLocks noChangeAspect="1"/>
            </p:cNvPicPr>
            <p:nvPr/>
          </p:nvPicPr>
          <p:blipFill>
            <a:blip r:embed="rId3"/>
            <a:stretch>
              <a:fillRect/>
            </a:stretch>
          </p:blipFill>
          <p:spPr>
            <a:xfrm>
              <a:off x="313242" y="4526298"/>
              <a:ext cx="5781675" cy="2057400"/>
            </a:xfrm>
            <a:prstGeom prst="rect">
              <a:avLst/>
            </a:prstGeom>
            <a:ln>
              <a:solidFill>
                <a:schemeClr val="accent1"/>
              </a:solidFill>
            </a:ln>
          </p:spPr>
        </p:pic>
        <p:pic>
          <p:nvPicPr>
            <p:cNvPr id="5" name="Bilde 4"/>
            <p:cNvPicPr>
              <a:picLocks noChangeAspect="1"/>
            </p:cNvPicPr>
            <p:nvPr/>
          </p:nvPicPr>
          <p:blipFill>
            <a:blip r:embed="rId4"/>
            <a:stretch>
              <a:fillRect/>
            </a:stretch>
          </p:blipFill>
          <p:spPr>
            <a:xfrm>
              <a:off x="2863494" y="4062178"/>
              <a:ext cx="5734050" cy="742950"/>
            </a:xfrm>
            <a:prstGeom prst="rect">
              <a:avLst/>
            </a:prstGeom>
            <a:ln>
              <a:solidFill>
                <a:schemeClr val="accent1"/>
              </a:solidFill>
            </a:ln>
          </p:spPr>
        </p:pic>
        <p:cxnSp>
          <p:nvCxnSpPr>
            <p:cNvPr id="9" name="Rett pilkobling 8"/>
            <p:cNvCxnSpPr/>
            <p:nvPr/>
          </p:nvCxnSpPr>
          <p:spPr>
            <a:xfrm flipH="1" flipV="1">
              <a:off x="2684477" y="3825380"/>
              <a:ext cx="931178" cy="511728"/>
            </a:xfrm>
            <a:prstGeom prst="straightConnector1">
              <a:avLst/>
            </a:prstGeom>
            <a:ln w="38100">
              <a:solidFill>
                <a:schemeClr val="accent1">
                  <a:alpha val="61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Rett pilkobling 10"/>
            <p:cNvCxnSpPr/>
            <p:nvPr/>
          </p:nvCxnSpPr>
          <p:spPr>
            <a:xfrm flipV="1">
              <a:off x="1585519" y="3389152"/>
              <a:ext cx="880844" cy="1719743"/>
            </a:xfrm>
            <a:prstGeom prst="straightConnector1">
              <a:avLst/>
            </a:prstGeom>
            <a:ln w="38100">
              <a:solidFill>
                <a:schemeClr val="tx2">
                  <a:lumMod val="60000"/>
                  <a:lumOff val="40000"/>
                  <a:alpha val="61000"/>
                </a:schemeClr>
              </a:solidFill>
              <a:tailEnd type="triangle"/>
            </a:ln>
          </p:spPr>
          <p:style>
            <a:lnRef idx="2">
              <a:schemeClr val="accent1"/>
            </a:lnRef>
            <a:fillRef idx="0">
              <a:schemeClr val="accent1"/>
            </a:fillRef>
            <a:effectRef idx="1">
              <a:schemeClr val="accent1"/>
            </a:effectRef>
            <a:fontRef idx="minor">
              <a:schemeClr val="tx1"/>
            </a:fontRef>
          </p:style>
        </p:cxnSp>
      </p:grpSp>
      <p:pic>
        <p:nvPicPr>
          <p:cNvPr id="6" name="Bilde 5"/>
          <p:cNvPicPr>
            <a:picLocks noChangeAspect="1"/>
          </p:cNvPicPr>
          <p:nvPr/>
        </p:nvPicPr>
        <p:blipFill>
          <a:blip r:embed="rId5"/>
          <a:stretch>
            <a:fillRect/>
          </a:stretch>
        </p:blipFill>
        <p:spPr>
          <a:xfrm>
            <a:off x="6174215" y="5053123"/>
            <a:ext cx="2704742" cy="585518"/>
          </a:xfrm>
          <a:prstGeom prst="rect">
            <a:avLst/>
          </a:prstGeom>
        </p:spPr>
      </p:pic>
    </p:spTree>
    <p:extLst>
      <p:ext uri="{BB962C8B-B14F-4D97-AF65-F5344CB8AC3E}">
        <p14:creationId xmlns:p14="http://schemas.microsoft.com/office/powerpoint/2010/main" val="62076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234892" y="553673"/>
            <a:ext cx="8649049" cy="1048624"/>
          </a:xfrm>
          <a:prstGeom prst="rect">
            <a:avLst/>
          </a:prstGeom>
          <a:solidFill>
            <a:schemeClr val="bg1"/>
          </a:solidFill>
        </p:spPr>
        <p:txBody>
          <a:bodyPr wrap="square" rtlCol="0">
            <a:spAutoFit/>
          </a:bodyPr>
          <a:lstStyle/>
          <a:p>
            <a:endParaRPr lang="nn-NO" dirty="0"/>
          </a:p>
        </p:txBody>
      </p:sp>
      <p:pic>
        <p:nvPicPr>
          <p:cNvPr id="2" name="Bilde 1"/>
          <p:cNvPicPr>
            <a:picLocks noChangeAspect="1"/>
          </p:cNvPicPr>
          <p:nvPr/>
        </p:nvPicPr>
        <p:blipFill>
          <a:blip r:embed="rId2"/>
          <a:stretch>
            <a:fillRect/>
          </a:stretch>
        </p:blipFill>
        <p:spPr>
          <a:xfrm>
            <a:off x="373572" y="387809"/>
            <a:ext cx="7315399" cy="5526430"/>
          </a:xfrm>
          <a:prstGeom prst="rect">
            <a:avLst/>
          </a:prstGeom>
          <a:ln>
            <a:solidFill>
              <a:schemeClr val="tx1"/>
            </a:solidFill>
          </a:ln>
        </p:spPr>
      </p:pic>
      <p:sp>
        <p:nvSpPr>
          <p:cNvPr id="3" name="TekstSylinder 2"/>
          <p:cNvSpPr txBox="1"/>
          <p:nvPr/>
        </p:nvSpPr>
        <p:spPr>
          <a:xfrm>
            <a:off x="469784" y="5916815"/>
            <a:ext cx="6731779" cy="369332"/>
          </a:xfrm>
          <a:prstGeom prst="rect">
            <a:avLst/>
          </a:prstGeom>
          <a:noFill/>
        </p:spPr>
        <p:txBody>
          <a:bodyPr wrap="none" rtlCol="0">
            <a:spAutoFit/>
          </a:bodyPr>
          <a:lstStyle/>
          <a:p>
            <a:r>
              <a:rPr lang="nb-NO" dirty="0" smtClean="0"/>
              <a:t>Utsnitt </a:t>
            </a:r>
            <a:r>
              <a:rPr lang="nb-NO" dirty="0" err="1" smtClean="0"/>
              <a:t>frå</a:t>
            </a:r>
            <a:r>
              <a:rPr lang="nb-NO" dirty="0" smtClean="0"/>
              <a:t> </a:t>
            </a:r>
            <a:r>
              <a:rPr lang="nb-NO" dirty="0" err="1" smtClean="0"/>
              <a:t>teiknforklaring</a:t>
            </a:r>
            <a:r>
              <a:rPr lang="nb-NO" dirty="0" smtClean="0"/>
              <a:t> til NGU </a:t>
            </a:r>
            <a:r>
              <a:rPr lang="nb-NO" dirty="0" err="1" smtClean="0"/>
              <a:t>berggrunnskart</a:t>
            </a:r>
            <a:r>
              <a:rPr lang="nb-NO" dirty="0" smtClean="0"/>
              <a:t> Bergen M 1:250.000</a:t>
            </a:r>
            <a:endParaRPr lang="nn-NO" dirty="0"/>
          </a:p>
        </p:txBody>
      </p:sp>
    </p:spTree>
    <p:extLst>
      <p:ext uri="{BB962C8B-B14F-4D97-AF65-F5344CB8AC3E}">
        <p14:creationId xmlns:p14="http://schemas.microsoft.com/office/powerpoint/2010/main" val="559037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82465" y="447773"/>
            <a:ext cx="8718253" cy="5407743"/>
          </a:xfrm>
          <a:prstGeom prst="rect">
            <a:avLst/>
          </a:prstGeom>
        </p:spPr>
      </p:pic>
      <p:sp>
        <p:nvSpPr>
          <p:cNvPr id="3" name="TekstSylinder 2"/>
          <p:cNvSpPr txBox="1"/>
          <p:nvPr/>
        </p:nvSpPr>
        <p:spPr>
          <a:xfrm>
            <a:off x="511727" y="5888855"/>
            <a:ext cx="6912529" cy="369332"/>
          </a:xfrm>
          <a:prstGeom prst="rect">
            <a:avLst/>
          </a:prstGeom>
          <a:noFill/>
        </p:spPr>
        <p:txBody>
          <a:bodyPr wrap="square" rtlCol="0">
            <a:spAutoFit/>
          </a:bodyPr>
          <a:lstStyle/>
          <a:p>
            <a:r>
              <a:rPr lang="nb-NO" dirty="0" smtClean="0"/>
              <a:t>Utsnitt </a:t>
            </a:r>
            <a:r>
              <a:rPr lang="nb-NO" dirty="0" err="1" smtClean="0"/>
              <a:t>frå</a:t>
            </a:r>
            <a:r>
              <a:rPr lang="nb-NO" dirty="0" smtClean="0"/>
              <a:t> NGU </a:t>
            </a:r>
            <a:r>
              <a:rPr lang="nb-NO" dirty="0" err="1" smtClean="0"/>
              <a:t>Berggrunnskart</a:t>
            </a:r>
            <a:r>
              <a:rPr lang="nb-NO" dirty="0" smtClean="0"/>
              <a:t> Samnanger 1215-4 M </a:t>
            </a:r>
            <a:r>
              <a:rPr lang="nb-NO" dirty="0" smtClean="0"/>
              <a:t>1:50.000</a:t>
            </a:r>
            <a:endParaRPr lang="nb-NO" dirty="0" smtClean="0"/>
          </a:p>
        </p:txBody>
      </p:sp>
    </p:spTree>
    <p:extLst>
      <p:ext uri="{BB962C8B-B14F-4D97-AF65-F5344CB8AC3E}">
        <p14:creationId xmlns:p14="http://schemas.microsoft.com/office/powerpoint/2010/main" val="2863775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p:cNvSpPr txBox="1"/>
          <p:nvPr/>
        </p:nvSpPr>
        <p:spPr>
          <a:xfrm>
            <a:off x="234892" y="553673"/>
            <a:ext cx="8649049" cy="1048624"/>
          </a:xfrm>
          <a:prstGeom prst="rect">
            <a:avLst/>
          </a:prstGeom>
          <a:solidFill>
            <a:schemeClr val="bg1"/>
          </a:solidFill>
        </p:spPr>
        <p:txBody>
          <a:bodyPr wrap="square" rtlCol="0">
            <a:spAutoFit/>
          </a:bodyPr>
          <a:lstStyle/>
          <a:p>
            <a:endParaRPr lang="nn-NO" dirty="0"/>
          </a:p>
        </p:txBody>
      </p:sp>
      <p:pic>
        <p:nvPicPr>
          <p:cNvPr id="2" name="Bilde 1"/>
          <p:cNvPicPr>
            <a:picLocks noChangeAspect="1"/>
          </p:cNvPicPr>
          <p:nvPr/>
        </p:nvPicPr>
        <p:blipFill>
          <a:blip r:embed="rId2"/>
          <a:stretch>
            <a:fillRect/>
          </a:stretch>
        </p:blipFill>
        <p:spPr>
          <a:xfrm>
            <a:off x="394028" y="432240"/>
            <a:ext cx="5539394" cy="2659310"/>
          </a:xfrm>
          <a:prstGeom prst="rect">
            <a:avLst/>
          </a:prstGeom>
        </p:spPr>
      </p:pic>
      <p:pic>
        <p:nvPicPr>
          <p:cNvPr id="3" name="Bilde 2"/>
          <p:cNvPicPr>
            <a:picLocks noChangeAspect="1"/>
          </p:cNvPicPr>
          <p:nvPr/>
        </p:nvPicPr>
        <p:blipFill>
          <a:blip r:embed="rId3"/>
          <a:stretch>
            <a:fillRect/>
          </a:stretch>
        </p:blipFill>
        <p:spPr>
          <a:xfrm>
            <a:off x="6570893" y="625547"/>
            <a:ext cx="2109399" cy="2773920"/>
          </a:xfrm>
          <a:prstGeom prst="rect">
            <a:avLst/>
          </a:prstGeom>
        </p:spPr>
      </p:pic>
      <p:pic>
        <p:nvPicPr>
          <p:cNvPr id="4" name="Bilde 3"/>
          <p:cNvPicPr>
            <a:picLocks noChangeAspect="1"/>
          </p:cNvPicPr>
          <p:nvPr/>
        </p:nvPicPr>
        <p:blipFill>
          <a:blip r:embed="rId4"/>
          <a:stretch>
            <a:fillRect/>
          </a:stretch>
        </p:blipFill>
        <p:spPr>
          <a:xfrm>
            <a:off x="394028" y="3926048"/>
            <a:ext cx="5477078" cy="2714897"/>
          </a:xfrm>
          <a:prstGeom prst="rect">
            <a:avLst/>
          </a:prstGeom>
        </p:spPr>
      </p:pic>
      <p:sp>
        <p:nvSpPr>
          <p:cNvPr id="5" name="TekstSylinder 4"/>
          <p:cNvSpPr txBox="1"/>
          <p:nvPr/>
        </p:nvSpPr>
        <p:spPr>
          <a:xfrm>
            <a:off x="4572616" y="4912018"/>
            <a:ext cx="3709723" cy="646331"/>
          </a:xfrm>
          <a:prstGeom prst="rect">
            <a:avLst/>
          </a:prstGeom>
          <a:solidFill>
            <a:schemeClr val="bg1"/>
          </a:solidFill>
          <a:ln>
            <a:solidFill>
              <a:schemeClr val="tx1"/>
            </a:solidFill>
          </a:ln>
        </p:spPr>
        <p:txBody>
          <a:bodyPr wrap="square" rtlCol="0">
            <a:spAutoFit/>
          </a:bodyPr>
          <a:lstStyle/>
          <a:p>
            <a:r>
              <a:rPr lang="nb-NO" dirty="0" smtClean="0"/>
              <a:t>Utsnitt av tegnforklaring </a:t>
            </a:r>
            <a:r>
              <a:rPr lang="nb-NO" dirty="0" err="1" smtClean="0"/>
              <a:t>frå</a:t>
            </a:r>
            <a:r>
              <a:rPr lang="nb-NO" dirty="0" smtClean="0"/>
              <a:t> NGU </a:t>
            </a:r>
            <a:r>
              <a:rPr lang="nb-NO" dirty="0" err="1" smtClean="0"/>
              <a:t>berggrunnskart</a:t>
            </a:r>
            <a:r>
              <a:rPr lang="nb-NO" dirty="0" smtClean="0"/>
              <a:t> Bergen i M 1:50.000</a:t>
            </a:r>
            <a:endParaRPr lang="nn-NO" dirty="0"/>
          </a:p>
        </p:txBody>
      </p:sp>
      <p:sp>
        <p:nvSpPr>
          <p:cNvPr id="7" name="TekstSylinder 6"/>
          <p:cNvSpPr txBox="1"/>
          <p:nvPr/>
        </p:nvSpPr>
        <p:spPr>
          <a:xfrm>
            <a:off x="394028" y="3109898"/>
            <a:ext cx="5189614" cy="646331"/>
          </a:xfrm>
          <a:prstGeom prst="rect">
            <a:avLst/>
          </a:prstGeom>
          <a:noFill/>
          <a:ln>
            <a:solidFill>
              <a:schemeClr val="tx1"/>
            </a:solidFill>
          </a:ln>
        </p:spPr>
        <p:txBody>
          <a:bodyPr wrap="square" rtlCol="0">
            <a:spAutoFit/>
          </a:bodyPr>
          <a:lstStyle/>
          <a:p>
            <a:r>
              <a:rPr lang="nb-NO" dirty="0" smtClean="0"/>
              <a:t>Utsnitt av tegnforklaring </a:t>
            </a:r>
            <a:r>
              <a:rPr lang="nb-NO" dirty="0" err="1" smtClean="0"/>
              <a:t>frå</a:t>
            </a:r>
            <a:r>
              <a:rPr lang="nb-NO" dirty="0" smtClean="0"/>
              <a:t> NGU </a:t>
            </a:r>
            <a:r>
              <a:rPr lang="nb-NO" dirty="0" err="1" smtClean="0"/>
              <a:t>berggrunnskart</a:t>
            </a:r>
            <a:r>
              <a:rPr lang="nb-NO" dirty="0" smtClean="0"/>
              <a:t> </a:t>
            </a:r>
          </a:p>
          <a:p>
            <a:r>
              <a:rPr lang="nb-NO" dirty="0" smtClean="0"/>
              <a:t>Samnanger i M 1:50.000</a:t>
            </a:r>
            <a:endParaRPr lang="nn-NO" dirty="0"/>
          </a:p>
        </p:txBody>
      </p:sp>
      <p:sp>
        <p:nvSpPr>
          <p:cNvPr id="8" name="TekstSylinder 7"/>
          <p:cNvSpPr txBox="1"/>
          <p:nvPr/>
        </p:nvSpPr>
        <p:spPr>
          <a:xfrm>
            <a:off x="6570893" y="3449537"/>
            <a:ext cx="1846339" cy="646331"/>
          </a:xfrm>
          <a:prstGeom prst="rect">
            <a:avLst/>
          </a:prstGeom>
          <a:noFill/>
        </p:spPr>
        <p:txBody>
          <a:bodyPr wrap="none" rtlCol="0">
            <a:spAutoFit/>
          </a:bodyPr>
          <a:lstStyle/>
          <a:p>
            <a:r>
              <a:rPr lang="nb-NO" dirty="0" smtClean="0"/>
              <a:t>Kartbladinndeling</a:t>
            </a:r>
          </a:p>
          <a:p>
            <a:r>
              <a:rPr lang="nb-NO" dirty="0" smtClean="0"/>
              <a:t>M 1:50.000</a:t>
            </a:r>
            <a:endParaRPr lang="nn-NO" dirty="0"/>
          </a:p>
        </p:txBody>
      </p:sp>
    </p:spTree>
    <p:extLst>
      <p:ext uri="{BB962C8B-B14F-4D97-AF65-F5344CB8AC3E}">
        <p14:creationId xmlns:p14="http://schemas.microsoft.com/office/powerpoint/2010/main" val="208537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Arbeid i kommunal regi  </a:t>
            </a:r>
            <a:r>
              <a:rPr lang="nb-NO" sz="2400" dirty="0" smtClean="0"/>
              <a:t>(</a:t>
            </a:r>
            <a:r>
              <a:rPr lang="nb-NO" sz="2400" dirty="0" err="1" smtClean="0"/>
              <a:t>Ikkje</a:t>
            </a:r>
            <a:r>
              <a:rPr lang="nb-NO" sz="2400" dirty="0" smtClean="0"/>
              <a:t> </a:t>
            </a:r>
            <a:r>
              <a:rPr lang="nb-NO" sz="2400" dirty="0" err="1" smtClean="0"/>
              <a:t>uttømande</a:t>
            </a:r>
            <a:r>
              <a:rPr lang="nb-NO" sz="2400" dirty="0" smtClean="0"/>
              <a:t> opplisting)</a:t>
            </a:r>
            <a:endParaRPr lang="nn-NO" sz="2400" dirty="0"/>
          </a:p>
        </p:txBody>
      </p:sp>
      <p:sp>
        <p:nvSpPr>
          <p:cNvPr id="3" name="Plassholder for innhold 2"/>
          <p:cNvSpPr>
            <a:spLocks noGrp="1"/>
          </p:cNvSpPr>
          <p:nvPr>
            <p:ph idx="1"/>
          </p:nvPr>
        </p:nvSpPr>
        <p:spPr>
          <a:xfrm>
            <a:off x="457200" y="1310326"/>
            <a:ext cx="8229600" cy="5294514"/>
          </a:xfrm>
        </p:spPr>
        <p:txBody>
          <a:bodyPr/>
          <a:lstStyle/>
          <a:p>
            <a:pPr marL="1254125" indent="-1254125">
              <a:buNone/>
            </a:pPr>
            <a:r>
              <a:rPr lang="nb-NO" sz="2400" dirty="0" smtClean="0"/>
              <a:t>2015-16	</a:t>
            </a:r>
            <a:r>
              <a:rPr lang="nb-NO" sz="2400" dirty="0" err="1" smtClean="0"/>
              <a:t>Mogelegheitsstudie</a:t>
            </a:r>
            <a:r>
              <a:rPr lang="nb-NO" sz="2400" dirty="0" smtClean="0"/>
              <a:t>: «Bergensbaneregionen 2040»  (Voss og Vaksdal </a:t>
            </a:r>
            <a:r>
              <a:rPr lang="nb-NO" sz="2400" dirty="0" err="1" smtClean="0"/>
              <a:t>kommunar</a:t>
            </a:r>
            <a:r>
              <a:rPr lang="nb-NO" sz="2400" dirty="0" smtClean="0"/>
              <a:t>, </a:t>
            </a:r>
            <a:r>
              <a:rPr lang="nb-NO" sz="2400" dirty="0" err="1" smtClean="0"/>
              <a:t>Asplan</a:t>
            </a:r>
            <a:r>
              <a:rPr lang="nb-NO" sz="2400" dirty="0" smtClean="0"/>
              <a:t> </a:t>
            </a:r>
            <a:r>
              <a:rPr lang="nb-NO" sz="2400" dirty="0" err="1" smtClean="0"/>
              <a:t>Viak</a:t>
            </a:r>
            <a:r>
              <a:rPr lang="nb-NO" sz="2400" dirty="0" smtClean="0"/>
              <a:t>). </a:t>
            </a:r>
            <a:r>
              <a:rPr lang="nb-NO" sz="2400" dirty="0" smtClean="0">
                <a:solidFill>
                  <a:srgbClr val="0000FF"/>
                </a:solidFill>
              </a:rPr>
              <a:t>Rapport (290 sider) </a:t>
            </a:r>
            <a:r>
              <a:rPr lang="nb-NO" sz="2400" dirty="0" err="1" smtClean="0">
                <a:solidFill>
                  <a:srgbClr val="0000FF"/>
                </a:solidFill>
              </a:rPr>
              <a:t>omfattar</a:t>
            </a:r>
            <a:r>
              <a:rPr lang="nb-NO" sz="2400" dirty="0" smtClean="0">
                <a:solidFill>
                  <a:srgbClr val="0000FF"/>
                </a:solidFill>
              </a:rPr>
              <a:t> blant anna forslag til </a:t>
            </a:r>
            <a:r>
              <a:rPr lang="nb-NO" sz="2400" dirty="0" err="1" smtClean="0">
                <a:solidFill>
                  <a:srgbClr val="0000FF"/>
                </a:solidFill>
              </a:rPr>
              <a:t>korleis</a:t>
            </a:r>
            <a:r>
              <a:rPr lang="nb-NO" sz="2400" dirty="0" smtClean="0">
                <a:solidFill>
                  <a:srgbClr val="0000FF"/>
                </a:solidFill>
              </a:rPr>
              <a:t> utnytte </a:t>
            </a:r>
            <a:r>
              <a:rPr lang="nb-NO" sz="2400" dirty="0" err="1" smtClean="0">
                <a:solidFill>
                  <a:srgbClr val="0000FF"/>
                </a:solidFill>
              </a:rPr>
              <a:t>tunnelmassane</a:t>
            </a:r>
            <a:r>
              <a:rPr lang="nb-NO" sz="2400" dirty="0" smtClean="0">
                <a:solidFill>
                  <a:srgbClr val="0000FF"/>
                </a:solidFill>
              </a:rPr>
              <a:t> Arna-Voss. </a:t>
            </a:r>
          </a:p>
          <a:p>
            <a:pPr marL="1254125" indent="-1254125">
              <a:buNone/>
            </a:pPr>
            <a:endParaRPr lang="nb-NO" sz="1000" dirty="0" smtClean="0"/>
          </a:p>
          <a:p>
            <a:pPr marL="1254125" indent="-1254125">
              <a:buNone/>
            </a:pPr>
            <a:r>
              <a:rPr lang="nb-NO" sz="2400" dirty="0" smtClean="0"/>
              <a:t>2016-18	Arbeid i regi av Vaksdal kommune: </a:t>
            </a:r>
          </a:p>
          <a:p>
            <a:pPr marL="1433513" indent="-265113"/>
            <a:r>
              <a:rPr lang="nb-NO" sz="2400" dirty="0" smtClean="0">
                <a:solidFill>
                  <a:srgbClr val="0000FF"/>
                </a:solidFill>
              </a:rPr>
              <a:t>Innhenting av forslag i kommunen til </a:t>
            </a:r>
            <a:r>
              <a:rPr lang="nb-NO" sz="2400" dirty="0" err="1" smtClean="0">
                <a:solidFill>
                  <a:srgbClr val="0000FF"/>
                </a:solidFill>
              </a:rPr>
              <a:t>lokalitetar</a:t>
            </a:r>
            <a:r>
              <a:rPr lang="nb-NO" sz="2400" dirty="0" smtClean="0">
                <a:solidFill>
                  <a:srgbClr val="0000FF"/>
                </a:solidFill>
              </a:rPr>
              <a:t> - samfunnsnyttig bruk av </a:t>
            </a:r>
            <a:r>
              <a:rPr lang="nb-NO" sz="2400" dirty="0" err="1" smtClean="0">
                <a:solidFill>
                  <a:srgbClr val="0000FF"/>
                </a:solidFill>
              </a:rPr>
              <a:t>overskotsmassar</a:t>
            </a:r>
            <a:endParaRPr lang="nb-NO" sz="2400" dirty="0" smtClean="0">
              <a:solidFill>
                <a:srgbClr val="0000FF"/>
              </a:solidFill>
            </a:endParaRPr>
          </a:p>
          <a:p>
            <a:pPr marL="1433513" indent="-265113"/>
            <a:r>
              <a:rPr lang="nb-NO" sz="2400" dirty="0" smtClean="0"/>
              <a:t>Planarbeid med </a:t>
            </a:r>
            <a:r>
              <a:rPr lang="nb-NO" sz="2400" dirty="0" err="1" smtClean="0"/>
              <a:t>kommunedelplanar</a:t>
            </a:r>
            <a:r>
              <a:rPr lang="nb-NO" sz="2400" dirty="0" smtClean="0"/>
              <a:t> (Vaksdal og Stanghelle)</a:t>
            </a:r>
          </a:p>
          <a:p>
            <a:pPr marL="1433513" indent="-265113"/>
            <a:r>
              <a:rPr lang="nb-NO" sz="2400" dirty="0" smtClean="0"/>
              <a:t>Arbeid med kommuneplanens arealdel. Utkast til </a:t>
            </a:r>
            <a:r>
              <a:rPr lang="nb-NO" sz="2400" dirty="0" err="1" smtClean="0"/>
              <a:t>kpa</a:t>
            </a:r>
            <a:r>
              <a:rPr lang="nb-NO" sz="2400" dirty="0" smtClean="0"/>
              <a:t> med KU for ny arealbruk til regionalt planforum 12.06.18.</a:t>
            </a:r>
            <a:endParaRPr lang="nn-NO" sz="2000" dirty="0"/>
          </a:p>
        </p:txBody>
      </p:sp>
    </p:spTree>
    <p:extLst>
      <p:ext uri="{BB962C8B-B14F-4D97-AF65-F5344CB8AC3E}">
        <p14:creationId xmlns:p14="http://schemas.microsoft.com/office/powerpoint/2010/main" val="2684897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dirty="0" err="1" smtClean="0"/>
              <a:t>Kpa</a:t>
            </a:r>
            <a:r>
              <a:rPr lang="nb-NO" sz="3200" dirty="0" smtClean="0"/>
              <a:t> Vaksdal: KU ny arealbruk </a:t>
            </a:r>
            <a:br>
              <a:rPr lang="nb-NO" sz="3200" dirty="0" smtClean="0"/>
            </a:br>
            <a:r>
              <a:rPr lang="nb-NO" sz="2800" dirty="0">
                <a:solidFill>
                  <a:srgbClr val="C00000"/>
                </a:solidFill>
              </a:rPr>
              <a:t>U</a:t>
            </a:r>
            <a:r>
              <a:rPr lang="nb-NO" sz="2800" dirty="0" smtClean="0">
                <a:solidFill>
                  <a:srgbClr val="C00000"/>
                </a:solidFill>
              </a:rPr>
              <a:t>tkast til Planforum 12.06.2018</a:t>
            </a:r>
            <a:endParaRPr lang="nn-NO" sz="2800" dirty="0">
              <a:solidFill>
                <a:srgbClr val="C00000"/>
              </a:solidFill>
            </a:endParaRPr>
          </a:p>
        </p:txBody>
      </p:sp>
      <p:pic>
        <p:nvPicPr>
          <p:cNvPr id="3" name="Bilde 2"/>
          <p:cNvPicPr>
            <a:picLocks noChangeAspect="1"/>
          </p:cNvPicPr>
          <p:nvPr/>
        </p:nvPicPr>
        <p:blipFill>
          <a:blip r:embed="rId2"/>
          <a:stretch>
            <a:fillRect/>
          </a:stretch>
        </p:blipFill>
        <p:spPr>
          <a:xfrm>
            <a:off x="457200" y="1267200"/>
            <a:ext cx="6454954" cy="4224480"/>
          </a:xfrm>
          <a:prstGeom prst="rect">
            <a:avLst/>
          </a:prstGeom>
        </p:spPr>
      </p:pic>
      <p:pic>
        <p:nvPicPr>
          <p:cNvPr id="4" name="Bilde 3"/>
          <p:cNvPicPr>
            <a:picLocks noChangeAspect="1"/>
          </p:cNvPicPr>
          <p:nvPr/>
        </p:nvPicPr>
        <p:blipFill>
          <a:blip r:embed="rId3"/>
          <a:stretch>
            <a:fillRect/>
          </a:stretch>
        </p:blipFill>
        <p:spPr>
          <a:xfrm>
            <a:off x="7407405" y="1267200"/>
            <a:ext cx="1074195" cy="4880446"/>
          </a:xfrm>
          <a:prstGeom prst="rect">
            <a:avLst/>
          </a:prstGeom>
        </p:spPr>
      </p:pic>
      <p:sp>
        <p:nvSpPr>
          <p:cNvPr id="5" name="TekstSylinder 4"/>
          <p:cNvSpPr txBox="1"/>
          <p:nvPr/>
        </p:nvSpPr>
        <p:spPr>
          <a:xfrm>
            <a:off x="457200" y="5687359"/>
            <a:ext cx="6369729" cy="923330"/>
          </a:xfrm>
          <a:prstGeom prst="rect">
            <a:avLst/>
          </a:prstGeom>
          <a:solidFill>
            <a:schemeClr val="bg1"/>
          </a:solidFill>
          <a:ln w="12700">
            <a:solidFill>
              <a:srgbClr val="C00000"/>
            </a:solidFill>
          </a:ln>
        </p:spPr>
        <p:txBody>
          <a:bodyPr wrap="square" rtlCol="0">
            <a:spAutoFit/>
          </a:bodyPr>
          <a:lstStyle/>
          <a:p>
            <a:r>
              <a:rPr lang="nb-NO" dirty="0" smtClean="0"/>
              <a:t>Jf. Notat om utgreiing av </a:t>
            </a:r>
            <a:r>
              <a:rPr lang="nb-NO" dirty="0" err="1" smtClean="0"/>
              <a:t>lokalitetar</a:t>
            </a:r>
            <a:r>
              <a:rPr lang="nb-NO" dirty="0" smtClean="0"/>
              <a:t> for samfunnsnyttig disponering av </a:t>
            </a:r>
            <a:r>
              <a:rPr lang="nb-NO" dirty="0" err="1" smtClean="0"/>
              <a:t>overskotsmassar</a:t>
            </a:r>
            <a:r>
              <a:rPr lang="nb-NO" dirty="0" smtClean="0"/>
              <a:t> i samband med fellesprosjektet E16 og Vossebanen Arna-Stanghelle (H1.2/M1-2):</a:t>
            </a:r>
            <a:endParaRPr lang="nn-NO" dirty="0"/>
          </a:p>
        </p:txBody>
      </p:sp>
    </p:spTree>
    <p:extLst>
      <p:ext uri="{BB962C8B-B14F-4D97-AF65-F5344CB8AC3E}">
        <p14:creationId xmlns:p14="http://schemas.microsoft.com/office/powerpoint/2010/main" val="3992955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48356" y="517585"/>
            <a:ext cx="8662591" cy="5365360"/>
          </a:xfrm>
          <a:prstGeom prst="rect">
            <a:avLst/>
          </a:prstGeom>
        </p:spPr>
      </p:pic>
    </p:spTree>
    <p:extLst>
      <p:ext uri="{BB962C8B-B14F-4D97-AF65-F5344CB8AC3E}">
        <p14:creationId xmlns:p14="http://schemas.microsoft.com/office/powerpoint/2010/main" val="566200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68780" y="733245"/>
            <a:ext cx="8326487" cy="4545582"/>
          </a:xfrm>
          <a:prstGeom prst="rect">
            <a:avLst/>
          </a:prstGeom>
        </p:spPr>
      </p:pic>
      <p:pic>
        <p:nvPicPr>
          <p:cNvPr id="3" name="Bilde 2"/>
          <p:cNvPicPr>
            <a:picLocks noChangeAspect="1"/>
          </p:cNvPicPr>
          <p:nvPr/>
        </p:nvPicPr>
        <p:blipFill>
          <a:blip r:embed="rId3"/>
          <a:stretch>
            <a:fillRect/>
          </a:stretch>
        </p:blipFill>
        <p:spPr>
          <a:xfrm>
            <a:off x="368780" y="5278827"/>
            <a:ext cx="8326487" cy="722810"/>
          </a:xfrm>
          <a:prstGeom prst="rect">
            <a:avLst/>
          </a:prstGeom>
        </p:spPr>
      </p:pic>
    </p:spTree>
    <p:extLst>
      <p:ext uri="{BB962C8B-B14F-4D97-AF65-F5344CB8AC3E}">
        <p14:creationId xmlns:p14="http://schemas.microsoft.com/office/powerpoint/2010/main" val="2975239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p:txBody>
          <a:bodyPr/>
          <a:lstStyle/>
          <a:p>
            <a:r>
              <a:rPr lang="nb-NO" altLang="nb-NO" sz="3600" dirty="0" smtClean="0"/>
              <a:t>Ny </a:t>
            </a:r>
            <a:r>
              <a:rPr lang="nb-NO" altLang="nb-NO" sz="3600" dirty="0"/>
              <a:t>E16/Jernbane </a:t>
            </a:r>
            <a:r>
              <a:rPr lang="nb-NO" altLang="nb-NO" sz="3600" dirty="0" smtClean="0"/>
              <a:t>Arna–Stanghelle </a:t>
            </a:r>
            <a:r>
              <a:rPr lang="nb-NO" altLang="nb-NO" sz="3600" dirty="0"/>
              <a:t>(K5) </a:t>
            </a:r>
            <a:endParaRPr lang="nb-NO" altLang="nb-NO" sz="3600" dirty="0" smtClean="0"/>
          </a:p>
        </p:txBody>
      </p:sp>
      <p:sp>
        <p:nvSpPr>
          <p:cNvPr id="3" name="TekstSylinder 2"/>
          <p:cNvSpPr txBox="1"/>
          <p:nvPr/>
        </p:nvSpPr>
        <p:spPr>
          <a:xfrm>
            <a:off x="457200" y="5115276"/>
            <a:ext cx="2755883" cy="830997"/>
          </a:xfrm>
          <a:prstGeom prst="rect">
            <a:avLst/>
          </a:prstGeom>
          <a:noFill/>
        </p:spPr>
        <p:txBody>
          <a:bodyPr wrap="none" rtlCol="0">
            <a:spAutoFit/>
          </a:bodyPr>
          <a:lstStyle/>
          <a:p>
            <a:r>
              <a:rPr lang="nb-NO" sz="2400" dirty="0" err="1"/>
              <a:t>KVU</a:t>
            </a:r>
            <a:r>
              <a:rPr lang="nb-NO" sz="2400" dirty="0"/>
              <a:t>, april </a:t>
            </a:r>
            <a:r>
              <a:rPr lang="nb-NO" sz="2400" dirty="0" smtClean="0"/>
              <a:t>2014:</a:t>
            </a:r>
          </a:p>
          <a:p>
            <a:r>
              <a:rPr lang="nb-NO" sz="2400" dirty="0" smtClean="0"/>
              <a:t>Tilrådd K5 Arna-Voss</a:t>
            </a:r>
            <a:endParaRPr lang="nn-NO" sz="2400" dirty="0"/>
          </a:p>
        </p:txBody>
      </p:sp>
      <p:pic>
        <p:nvPicPr>
          <p:cNvPr id="9" name="Bilde 8"/>
          <p:cNvPicPr>
            <a:picLocks noChangeAspect="1"/>
          </p:cNvPicPr>
          <p:nvPr/>
        </p:nvPicPr>
        <p:blipFill>
          <a:blip r:embed="rId2"/>
          <a:stretch>
            <a:fillRect/>
          </a:stretch>
        </p:blipFill>
        <p:spPr>
          <a:xfrm>
            <a:off x="461818" y="1138968"/>
            <a:ext cx="7805489" cy="3939905"/>
          </a:xfrm>
          <a:prstGeom prst="rect">
            <a:avLst/>
          </a:prstGeom>
        </p:spPr>
      </p:pic>
      <p:pic>
        <p:nvPicPr>
          <p:cNvPr id="4" name="Bilde 3"/>
          <p:cNvPicPr>
            <a:picLocks noChangeAspect="1"/>
          </p:cNvPicPr>
          <p:nvPr/>
        </p:nvPicPr>
        <p:blipFill>
          <a:blip r:embed="rId3"/>
          <a:stretch>
            <a:fillRect/>
          </a:stretch>
        </p:blipFill>
        <p:spPr>
          <a:xfrm>
            <a:off x="3565574" y="3054286"/>
            <a:ext cx="4811808" cy="2531472"/>
          </a:xfrm>
          <a:prstGeom prst="rect">
            <a:avLst/>
          </a:prstGeom>
          <a:ln w="22225">
            <a:solidFill>
              <a:schemeClr val="tx1"/>
            </a:solidFill>
          </a:ln>
        </p:spPr>
      </p:pic>
      <p:sp>
        <p:nvSpPr>
          <p:cNvPr id="6" name="TekstSylinder 5"/>
          <p:cNvSpPr txBox="1"/>
          <p:nvPr/>
        </p:nvSpPr>
        <p:spPr>
          <a:xfrm>
            <a:off x="3415089" y="5585758"/>
            <a:ext cx="5261825" cy="461665"/>
          </a:xfrm>
          <a:prstGeom prst="rect">
            <a:avLst/>
          </a:prstGeom>
          <a:noFill/>
        </p:spPr>
        <p:txBody>
          <a:bodyPr wrap="none" rtlCol="0">
            <a:spAutoFit/>
          </a:bodyPr>
          <a:lstStyle/>
          <a:p>
            <a:r>
              <a:rPr lang="nb-NO" sz="2400" dirty="0" smtClean="0"/>
              <a:t>2015: Første byggetrinn Arna–Stanghelle</a:t>
            </a:r>
            <a:endParaRPr lang="nn-NO" sz="2400" dirty="0"/>
          </a:p>
        </p:txBody>
      </p:sp>
      <p:sp>
        <p:nvSpPr>
          <p:cNvPr id="2" name="TekstSylinder 1"/>
          <p:cNvSpPr txBox="1"/>
          <p:nvPr/>
        </p:nvSpPr>
        <p:spPr>
          <a:xfrm>
            <a:off x="729672" y="5951877"/>
            <a:ext cx="6853382" cy="400110"/>
          </a:xfrm>
          <a:prstGeom prst="rect">
            <a:avLst/>
          </a:prstGeom>
          <a:noFill/>
        </p:spPr>
        <p:txBody>
          <a:bodyPr wrap="square" rtlCol="0">
            <a:spAutoFit/>
          </a:bodyPr>
          <a:lstStyle/>
          <a:p>
            <a:r>
              <a:rPr lang="nb-NO" sz="2000" dirty="0" smtClean="0"/>
              <a:t>Planprogram 2018: Redusert første byggetrinn Arna-Trengereid </a:t>
            </a:r>
            <a:endParaRPr lang="nn-NO" sz="2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422694" y="4805510"/>
            <a:ext cx="8315865" cy="1285886"/>
          </a:xfrm>
          <a:prstGeom prst="rect">
            <a:avLst/>
          </a:prstGeom>
        </p:spPr>
      </p:pic>
      <p:pic>
        <p:nvPicPr>
          <p:cNvPr id="7" name="Bilde 6"/>
          <p:cNvPicPr>
            <a:picLocks noChangeAspect="1"/>
          </p:cNvPicPr>
          <p:nvPr/>
        </p:nvPicPr>
        <p:blipFill>
          <a:blip r:embed="rId3"/>
          <a:stretch>
            <a:fillRect/>
          </a:stretch>
        </p:blipFill>
        <p:spPr>
          <a:xfrm>
            <a:off x="422693" y="532018"/>
            <a:ext cx="8315865" cy="4239184"/>
          </a:xfrm>
          <a:prstGeom prst="rect">
            <a:avLst/>
          </a:prstGeom>
        </p:spPr>
      </p:pic>
      <p:sp>
        <p:nvSpPr>
          <p:cNvPr id="8" name="TekstSylinder 7"/>
          <p:cNvSpPr txBox="1"/>
          <p:nvPr/>
        </p:nvSpPr>
        <p:spPr>
          <a:xfrm rot="21180442">
            <a:off x="460677" y="3844865"/>
            <a:ext cx="1372948" cy="707886"/>
          </a:xfrm>
          <a:prstGeom prst="rect">
            <a:avLst/>
          </a:prstGeom>
          <a:noFill/>
        </p:spPr>
        <p:txBody>
          <a:bodyPr wrap="square" rtlCol="0">
            <a:spAutoFit/>
          </a:bodyPr>
          <a:lstStyle/>
          <a:p>
            <a:r>
              <a:rPr lang="nb-NO" sz="2000" dirty="0" smtClean="0">
                <a:solidFill>
                  <a:srgbClr val="C00000"/>
                </a:solidFill>
              </a:rPr>
              <a:t>12 km </a:t>
            </a:r>
            <a:r>
              <a:rPr lang="nb-NO" sz="2000" dirty="0" err="1" smtClean="0">
                <a:solidFill>
                  <a:srgbClr val="C00000"/>
                </a:solidFill>
              </a:rPr>
              <a:t>frå</a:t>
            </a:r>
            <a:r>
              <a:rPr lang="nb-NO" sz="2000" dirty="0" smtClean="0">
                <a:solidFill>
                  <a:srgbClr val="C00000"/>
                </a:solidFill>
              </a:rPr>
              <a:t> Stanghelle</a:t>
            </a:r>
            <a:endParaRPr lang="nn-NO" sz="2000" dirty="0">
              <a:solidFill>
                <a:srgbClr val="C00000"/>
              </a:solidFill>
            </a:endParaRPr>
          </a:p>
        </p:txBody>
      </p:sp>
      <p:pic>
        <p:nvPicPr>
          <p:cNvPr id="10" name="Bilde 9"/>
          <p:cNvPicPr>
            <a:picLocks noChangeAspect="1"/>
          </p:cNvPicPr>
          <p:nvPr/>
        </p:nvPicPr>
        <p:blipFill>
          <a:blip r:embed="rId4"/>
          <a:stretch>
            <a:fillRect/>
          </a:stretch>
        </p:blipFill>
        <p:spPr>
          <a:xfrm>
            <a:off x="2347659" y="3551274"/>
            <a:ext cx="1099899" cy="1490340"/>
          </a:xfrm>
          <a:prstGeom prst="rect">
            <a:avLst/>
          </a:prstGeom>
          <a:ln w="38100">
            <a:solidFill>
              <a:srgbClr val="C00000"/>
            </a:solidFill>
          </a:ln>
        </p:spPr>
      </p:pic>
      <p:cxnSp>
        <p:nvCxnSpPr>
          <p:cNvPr id="12" name="Rett pilkobling 11"/>
          <p:cNvCxnSpPr/>
          <p:nvPr/>
        </p:nvCxnSpPr>
        <p:spPr>
          <a:xfrm flipV="1">
            <a:off x="1626781" y="3997842"/>
            <a:ext cx="616689" cy="74428"/>
          </a:xfrm>
          <a:prstGeom prst="straightConnector1">
            <a:avLst/>
          </a:prstGeom>
          <a:ln w="444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9361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4362" y="1251729"/>
            <a:ext cx="8274683" cy="4617443"/>
          </a:xfrm>
          <a:prstGeom prst="rect">
            <a:avLst/>
          </a:prstGeom>
        </p:spPr>
      </p:pic>
      <p:sp>
        <p:nvSpPr>
          <p:cNvPr id="3" name="TekstSylinder 2"/>
          <p:cNvSpPr txBox="1"/>
          <p:nvPr/>
        </p:nvSpPr>
        <p:spPr>
          <a:xfrm>
            <a:off x="424362" y="616031"/>
            <a:ext cx="7115001" cy="523220"/>
          </a:xfrm>
          <a:prstGeom prst="rect">
            <a:avLst/>
          </a:prstGeom>
          <a:noFill/>
        </p:spPr>
        <p:txBody>
          <a:bodyPr wrap="square" rtlCol="0">
            <a:spAutoFit/>
          </a:bodyPr>
          <a:lstStyle/>
          <a:p>
            <a:r>
              <a:rPr lang="nb-NO" sz="2400" dirty="0" err="1" smtClean="0"/>
              <a:t>Geitabotn</a:t>
            </a:r>
            <a:r>
              <a:rPr lang="nb-NO" sz="2400" dirty="0" smtClean="0"/>
              <a:t> </a:t>
            </a:r>
            <a:r>
              <a:rPr lang="nb-NO" sz="2800" dirty="0" smtClean="0"/>
              <a:t>massehandteringsanlegg</a:t>
            </a:r>
            <a:r>
              <a:rPr lang="nb-NO" sz="2400" dirty="0" smtClean="0"/>
              <a:t> (forts.)</a:t>
            </a:r>
            <a:endParaRPr lang="nn-NO" sz="2400" dirty="0"/>
          </a:p>
        </p:txBody>
      </p:sp>
    </p:spTree>
    <p:extLst>
      <p:ext uri="{BB962C8B-B14F-4D97-AF65-F5344CB8AC3E}">
        <p14:creationId xmlns:p14="http://schemas.microsoft.com/office/powerpoint/2010/main" val="2332234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27384" y="419100"/>
            <a:ext cx="8584529" cy="3843337"/>
          </a:xfrm>
          <a:prstGeom prst="rect">
            <a:avLst/>
          </a:prstGeom>
        </p:spPr>
      </p:pic>
      <p:pic>
        <p:nvPicPr>
          <p:cNvPr id="3" name="Bilde 2"/>
          <p:cNvPicPr>
            <a:picLocks noChangeAspect="1"/>
          </p:cNvPicPr>
          <p:nvPr/>
        </p:nvPicPr>
        <p:blipFill>
          <a:blip r:embed="rId3"/>
          <a:stretch>
            <a:fillRect/>
          </a:stretch>
        </p:blipFill>
        <p:spPr>
          <a:xfrm>
            <a:off x="227384" y="3476625"/>
            <a:ext cx="3282232" cy="2790825"/>
          </a:xfrm>
          <a:prstGeom prst="rect">
            <a:avLst/>
          </a:prstGeom>
          <a:ln w="15875">
            <a:solidFill>
              <a:srgbClr val="C00000"/>
            </a:solidFill>
          </a:ln>
        </p:spPr>
      </p:pic>
      <p:pic>
        <p:nvPicPr>
          <p:cNvPr id="4" name="Bilde 3"/>
          <p:cNvPicPr>
            <a:picLocks noChangeAspect="1"/>
          </p:cNvPicPr>
          <p:nvPr/>
        </p:nvPicPr>
        <p:blipFill>
          <a:blip r:embed="rId4"/>
          <a:stretch>
            <a:fillRect/>
          </a:stretch>
        </p:blipFill>
        <p:spPr>
          <a:xfrm>
            <a:off x="3600402" y="3724276"/>
            <a:ext cx="5237055" cy="2443162"/>
          </a:xfrm>
          <a:prstGeom prst="rect">
            <a:avLst/>
          </a:prstGeom>
          <a:ln w="15875">
            <a:solidFill>
              <a:srgbClr val="C00000"/>
            </a:solidFill>
          </a:ln>
        </p:spPr>
      </p:pic>
      <p:pic>
        <p:nvPicPr>
          <p:cNvPr id="5" name="Bilde 4"/>
          <p:cNvPicPr>
            <a:picLocks noChangeAspect="1"/>
          </p:cNvPicPr>
          <p:nvPr/>
        </p:nvPicPr>
        <p:blipFill>
          <a:blip r:embed="rId5"/>
          <a:stretch>
            <a:fillRect/>
          </a:stretch>
        </p:blipFill>
        <p:spPr>
          <a:xfrm>
            <a:off x="227384" y="6016697"/>
            <a:ext cx="4064620" cy="652462"/>
          </a:xfrm>
          <a:prstGeom prst="rect">
            <a:avLst/>
          </a:prstGeom>
          <a:ln>
            <a:solidFill>
              <a:srgbClr val="C00000"/>
            </a:solidFill>
          </a:ln>
        </p:spPr>
      </p:pic>
    </p:spTree>
    <p:extLst>
      <p:ext uri="{BB962C8B-B14F-4D97-AF65-F5344CB8AC3E}">
        <p14:creationId xmlns:p14="http://schemas.microsoft.com/office/powerpoint/2010/main" val="3735629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00050" y="272709"/>
            <a:ext cx="6743700" cy="4408828"/>
          </a:xfrm>
          <a:prstGeom prst="rect">
            <a:avLst/>
          </a:prstGeom>
        </p:spPr>
      </p:pic>
      <p:pic>
        <p:nvPicPr>
          <p:cNvPr id="4" name="Bilde 3"/>
          <p:cNvPicPr>
            <a:picLocks noChangeAspect="1"/>
          </p:cNvPicPr>
          <p:nvPr/>
        </p:nvPicPr>
        <p:blipFill>
          <a:blip r:embed="rId3"/>
          <a:stretch>
            <a:fillRect/>
          </a:stretch>
        </p:blipFill>
        <p:spPr>
          <a:xfrm>
            <a:off x="400050" y="4681537"/>
            <a:ext cx="6298385" cy="2033588"/>
          </a:xfrm>
          <a:prstGeom prst="rect">
            <a:avLst/>
          </a:prstGeom>
        </p:spPr>
      </p:pic>
    </p:spTree>
    <p:extLst>
      <p:ext uri="{BB962C8B-B14F-4D97-AF65-F5344CB8AC3E}">
        <p14:creationId xmlns:p14="http://schemas.microsoft.com/office/powerpoint/2010/main" val="1565568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4000" dirty="0" smtClean="0"/>
              <a:t>Klimasats - tiltak i Hordaland (2018) </a:t>
            </a:r>
            <a:endParaRPr lang="nn-NO" sz="4000" dirty="0"/>
          </a:p>
        </p:txBody>
      </p:sp>
      <p:sp>
        <p:nvSpPr>
          <p:cNvPr id="3" name="Plassholder for innhold 2"/>
          <p:cNvSpPr>
            <a:spLocks noGrp="1"/>
          </p:cNvSpPr>
          <p:nvPr>
            <p:ph idx="1"/>
          </p:nvPr>
        </p:nvSpPr>
        <p:spPr>
          <a:xfrm>
            <a:off x="457200" y="1652520"/>
            <a:ext cx="8229600" cy="4578598"/>
          </a:xfrm>
        </p:spPr>
        <p:txBody>
          <a:bodyPr/>
          <a:lstStyle/>
          <a:p>
            <a:pPr marL="0" indent="0">
              <a:buNone/>
            </a:pPr>
            <a:r>
              <a:rPr lang="nb-NO" sz="2800" dirty="0" smtClean="0"/>
              <a:t>Prosjekt: </a:t>
            </a:r>
            <a:r>
              <a:rPr lang="nb-NO" sz="2800" dirty="0"/>
              <a:t>Klima- og </a:t>
            </a:r>
            <a:r>
              <a:rPr lang="nb-NO" sz="2800" dirty="0" err="1" smtClean="0"/>
              <a:t>miljøvenleg</a:t>
            </a:r>
            <a:r>
              <a:rPr lang="nb-NO" sz="2800" dirty="0" smtClean="0"/>
              <a:t> </a:t>
            </a:r>
            <a:r>
              <a:rPr lang="nb-NO" sz="2800" dirty="0" err="1" smtClean="0"/>
              <a:t>massehandtering</a:t>
            </a:r>
            <a:r>
              <a:rPr lang="nb-NO" sz="2800" dirty="0" smtClean="0"/>
              <a:t> K5  </a:t>
            </a:r>
            <a:endParaRPr lang="nb-NO" sz="2800" dirty="0"/>
          </a:p>
          <a:p>
            <a:pPr marL="182563" indent="-182563"/>
            <a:r>
              <a:rPr lang="nb-NO" sz="2200" dirty="0" smtClean="0"/>
              <a:t>Før </a:t>
            </a:r>
            <a:r>
              <a:rPr lang="nb-NO" sz="2200" dirty="0" err="1" smtClean="0"/>
              <a:t>evt</a:t>
            </a:r>
            <a:r>
              <a:rPr lang="nb-NO" sz="2200" dirty="0" smtClean="0"/>
              <a:t> </a:t>
            </a:r>
            <a:r>
              <a:rPr lang="nb-NO" sz="2200" dirty="0" err="1" smtClean="0"/>
              <a:t>overskotsmassar</a:t>
            </a:r>
            <a:r>
              <a:rPr lang="nb-NO" sz="2200" dirty="0" smtClean="0"/>
              <a:t> </a:t>
            </a:r>
            <a:r>
              <a:rPr lang="nb-NO" sz="2200" dirty="0" err="1" smtClean="0"/>
              <a:t>frå</a:t>
            </a:r>
            <a:r>
              <a:rPr lang="nb-NO" sz="2200" dirty="0" smtClean="0"/>
              <a:t> E16/jernbane Arna-Stanghelle (K5) vert deponert i fjorden, bør det </a:t>
            </a:r>
            <a:r>
              <a:rPr lang="nb-NO" sz="2200" dirty="0" err="1" smtClean="0"/>
              <a:t>undersøkjast</a:t>
            </a:r>
            <a:r>
              <a:rPr lang="nb-NO" sz="2200" dirty="0" smtClean="0"/>
              <a:t> mulighet for båttransport av </a:t>
            </a:r>
            <a:r>
              <a:rPr lang="nb-NO" sz="2200" dirty="0" err="1" smtClean="0"/>
              <a:t>massane</a:t>
            </a:r>
            <a:r>
              <a:rPr lang="nb-NO" sz="2200" dirty="0" smtClean="0"/>
              <a:t> ut av området.</a:t>
            </a:r>
          </a:p>
          <a:p>
            <a:pPr marL="182563" indent="-182563"/>
            <a:r>
              <a:rPr lang="nb-NO" sz="2200" dirty="0" smtClean="0"/>
              <a:t>Det </a:t>
            </a:r>
            <a:r>
              <a:rPr lang="nb-NO" sz="2200" dirty="0"/>
              <a:t>er </a:t>
            </a:r>
            <a:r>
              <a:rPr lang="nb-NO" sz="2200" dirty="0" err="1" smtClean="0"/>
              <a:t>fleire</a:t>
            </a:r>
            <a:r>
              <a:rPr lang="nb-NO" sz="2200" dirty="0" smtClean="0"/>
              <a:t> store pukkverk </a:t>
            </a:r>
            <a:r>
              <a:rPr lang="nb-NO" sz="2200" dirty="0"/>
              <a:t>i Hordaland og Rogaland som </a:t>
            </a:r>
            <a:r>
              <a:rPr lang="nb-NO" sz="2200" dirty="0" smtClean="0"/>
              <a:t>tek ut, </a:t>
            </a:r>
            <a:r>
              <a:rPr lang="nb-NO" sz="2200" dirty="0" err="1" smtClean="0"/>
              <a:t>foredlar</a:t>
            </a:r>
            <a:r>
              <a:rPr lang="nb-NO" sz="2200" dirty="0" smtClean="0"/>
              <a:t> </a:t>
            </a:r>
            <a:r>
              <a:rPr lang="nb-NO" sz="2200" dirty="0"/>
              <a:t>og </a:t>
            </a:r>
            <a:r>
              <a:rPr lang="nb-NO" sz="2200" dirty="0" err="1" smtClean="0"/>
              <a:t>fraktar</a:t>
            </a:r>
            <a:r>
              <a:rPr lang="nb-NO" sz="2200" dirty="0" smtClean="0"/>
              <a:t> </a:t>
            </a:r>
            <a:r>
              <a:rPr lang="nb-NO" sz="2200" dirty="0"/>
              <a:t>steinmasser med båt langs kysten og til </a:t>
            </a:r>
            <a:r>
              <a:rPr lang="nb-NO" sz="2200" dirty="0" err="1" smtClean="0"/>
              <a:t>marknader</a:t>
            </a:r>
            <a:r>
              <a:rPr lang="nb-NO" sz="2200" dirty="0" smtClean="0"/>
              <a:t> i </a:t>
            </a:r>
            <a:r>
              <a:rPr lang="nb-NO" sz="2200" dirty="0"/>
              <a:t>østersjøområdet og på kontinentet. </a:t>
            </a:r>
            <a:r>
              <a:rPr lang="nb-NO" sz="2200" dirty="0" smtClean="0"/>
              <a:t>Frakta </a:t>
            </a:r>
            <a:r>
              <a:rPr lang="nb-NO" sz="2200" dirty="0" err="1" smtClean="0"/>
              <a:t>føregår</a:t>
            </a:r>
            <a:r>
              <a:rPr lang="nb-NO" sz="2200" dirty="0" smtClean="0"/>
              <a:t> </a:t>
            </a:r>
            <a:r>
              <a:rPr lang="nb-NO" sz="2200" dirty="0"/>
              <a:t>både med </a:t>
            </a:r>
            <a:r>
              <a:rPr lang="nb-NO" sz="2200" dirty="0" smtClean="0"/>
              <a:t>eigne </a:t>
            </a:r>
            <a:r>
              <a:rPr lang="nb-NO" sz="2200" dirty="0"/>
              <a:t>og </a:t>
            </a:r>
            <a:r>
              <a:rPr lang="nb-NO" sz="2200" dirty="0" err="1" smtClean="0"/>
              <a:t>innleigde</a:t>
            </a:r>
            <a:r>
              <a:rPr lang="nb-NO" sz="2200" dirty="0" smtClean="0"/>
              <a:t> </a:t>
            </a:r>
            <a:r>
              <a:rPr lang="nb-NO" sz="2200" dirty="0"/>
              <a:t>fartøy. Alt i alt er det mange større og mindre </a:t>
            </a:r>
            <a:r>
              <a:rPr lang="nb-NO" sz="2200" dirty="0" smtClean="0"/>
              <a:t>fartøy som </a:t>
            </a:r>
            <a:r>
              <a:rPr lang="nb-NO" sz="2200" dirty="0" err="1" smtClean="0"/>
              <a:t>fraktar</a:t>
            </a:r>
            <a:r>
              <a:rPr lang="nb-NO" sz="2200" dirty="0" smtClean="0"/>
              <a:t> </a:t>
            </a:r>
            <a:r>
              <a:rPr lang="nb-NO" sz="2200" dirty="0" err="1" smtClean="0"/>
              <a:t>steinmassar</a:t>
            </a:r>
            <a:r>
              <a:rPr lang="nb-NO" sz="2200" dirty="0" smtClean="0"/>
              <a:t> </a:t>
            </a:r>
            <a:r>
              <a:rPr lang="nb-NO" sz="2200" dirty="0"/>
              <a:t>og </a:t>
            </a:r>
            <a:r>
              <a:rPr lang="nb-NO" sz="2200" dirty="0" smtClean="0"/>
              <a:t>brukar </a:t>
            </a:r>
            <a:r>
              <a:rPr lang="nb-NO" sz="2200" dirty="0"/>
              <a:t>forskjellig utstyr for lasting og lossing.  </a:t>
            </a:r>
            <a:endParaRPr lang="nb-NO" sz="2200" dirty="0" smtClean="0"/>
          </a:p>
          <a:p>
            <a:pPr marL="182563" indent="-182563"/>
            <a:r>
              <a:rPr lang="nb-NO" sz="2200" dirty="0" err="1" smtClean="0"/>
              <a:t>Eit</a:t>
            </a:r>
            <a:r>
              <a:rPr lang="nb-NO" sz="2200" dirty="0" smtClean="0"/>
              <a:t> </a:t>
            </a:r>
            <a:r>
              <a:rPr lang="nb-NO" sz="2200" dirty="0" err="1" smtClean="0"/>
              <a:t>hovudformål</a:t>
            </a:r>
            <a:r>
              <a:rPr lang="nb-NO" sz="2200" dirty="0" smtClean="0"/>
              <a:t> </a:t>
            </a:r>
            <a:r>
              <a:rPr lang="nb-NO" sz="2200" dirty="0"/>
              <a:t>med </a:t>
            </a:r>
            <a:r>
              <a:rPr lang="nb-NO" sz="2200" dirty="0" smtClean="0"/>
              <a:t>prosjektet </a:t>
            </a:r>
            <a:r>
              <a:rPr lang="nb-NO" sz="2200" dirty="0"/>
              <a:t>er å få </a:t>
            </a:r>
            <a:r>
              <a:rPr lang="nb-NO" sz="2200" dirty="0" smtClean="0"/>
              <a:t>fram tal </a:t>
            </a:r>
            <a:r>
              <a:rPr lang="nb-NO" sz="2200" dirty="0"/>
              <a:t>for kostnads- og klimagassreduksjon ved transport av store steinmasser med </a:t>
            </a:r>
            <a:r>
              <a:rPr lang="nb-NO" sz="2200" dirty="0" smtClean="0"/>
              <a:t>båt.</a:t>
            </a:r>
            <a:endParaRPr lang="nn-NO" sz="2200" dirty="0"/>
          </a:p>
        </p:txBody>
      </p:sp>
      <p:pic>
        <p:nvPicPr>
          <p:cNvPr id="4" name="Bilde 3"/>
          <p:cNvPicPr>
            <a:picLocks noChangeAspect="1"/>
          </p:cNvPicPr>
          <p:nvPr/>
        </p:nvPicPr>
        <p:blipFill>
          <a:blip r:embed="rId2"/>
          <a:stretch>
            <a:fillRect/>
          </a:stretch>
        </p:blipFill>
        <p:spPr>
          <a:xfrm>
            <a:off x="457200" y="1156460"/>
            <a:ext cx="6905625" cy="438150"/>
          </a:xfrm>
          <a:prstGeom prst="rect">
            <a:avLst/>
          </a:prstGeom>
        </p:spPr>
      </p:pic>
    </p:spTree>
    <p:extLst>
      <p:ext uri="{BB962C8B-B14F-4D97-AF65-F5344CB8AC3E}">
        <p14:creationId xmlns:p14="http://schemas.microsoft.com/office/powerpoint/2010/main" val="3452464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n-NO"/>
          </a:p>
        </p:txBody>
      </p:sp>
      <p:pic>
        <p:nvPicPr>
          <p:cNvPr id="4" name="Bilde 3"/>
          <p:cNvPicPr>
            <a:picLocks noChangeAspect="1"/>
          </p:cNvPicPr>
          <p:nvPr/>
        </p:nvPicPr>
        <p:blipFill>
          <a:blip r:embed="rId2"/>
          <a:stretch>
            <a:fillRect/>
          </a:stretch>
        </p:blipFill>
        <p:spPr>
          <a:xfrm>
            <a:off x="522159" y="1266737"/>
            <a:ext cx="7344125" cy="4228051"/>
          </a:xfrm>
          <a:prstGeom prst="rect">
            <a:avLst/>
          </a:prstGeom>
          <a:ln>
            <a:solidFill>
              <a:schemeClr val="bg1">
                <a:lumMod val="75000"/>
              </a:schemeClr>
            </a:solidFill>
          </a:ln>
        </p:spPr>
      </p:pic>
      <p:sp>
        <p:nvSpPr>
          <p:cNvPr id="7" name="TekstSylinder 6"/>
          <p:cNvSpPr txBox="1"/>
          <p:nvPr/>
        </p:nvSpPr>
        <p:spPr>
          <a:xfrm>
            <a:off x="457200" y="5494788"/>
            <a:ext cx="7819534" cy="769441"/>
          </a:xfrm>
          <a:prstGeom prst="rect">
            <a:avLst/>
          </a:prstGeom>
          <a:noFill/>
        </p:spPr>
        <p:txBody>
          <a:bodyPr wrap="square" rtlCol="0">
            <a:spAutoFit/>
          </a:bodyPr>
          <a:lstStyle/>
          <a:p>
            <a:r>
              <a:rPr lang="nb-NO" sz="2200" dirty="0" err="1" smtClean="0"/>
              <a:t>Frå</a:t>
            </a:r>
            <a:r>
              <a:rPr lang="nb-NO" sz="2200" dirty="0" smtClean="0"/>
              <a:t> forslag til planprogram Reguleringsplan </a:t>
            </a:r>
            <a:r>
              <a:rPr lang="nb-NO" sz="2200" dirty="0"/>
              <a:t>E16 og Vossebanen </a:t>
            </a:r>
            <a:r>
              <a:rPr lang="nb-NO" sz="2200" dirty="0" smtClean="0"/>
              <a:t>Arna-Stanghelle</a:t>
            </a:r>
            <a:endParaRPr lang="nn-NO" sz="2200" dirty="0"/>
          </a:p>
        </p:txBody>
      </p:sp>
    </p:spTree>
    <p:extLst>
      <p:ext uri="{BB962C8B-B14F-4D97-AF65-F5344CB8AC3E}">
        <p14:creationId xmlns:p14="http://schemas.microsoft.com/office/powerpoint/2010/main" val="290730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Framdriftsplan til første byggetrinn</a:t>
            </a:r>
            <a:endParaRPr lang="nn-NO" sz="3600" dirty="0"/>
          </a:p>
        </p:txBody>
      </p:sp>
      <p:pic>
        <p:nvPicPr>
          <p:cNvPr id="6" name="Bilde 5"/>
          <p:cNvPicPr>
            <a:picLocks noChangeAspect="1"/>
          </p:cNvPicPr>
          <p:nvPr/>
        </p:nvPicPr>
        <p:blipFill>
          <a:blip r:embed="rId3"/>
          <a:stretch>
            <a:fillRect/>
          </a:stretch>
        </p:blipFill>
        <p:spPr>
          <a:xfrm>
            <a:off x="457200" y="1353510"/>
            <a:ext cx="8171037" cy="4060848"/>
          </a:xfrm>
          <a:prstGeom prst="rect">
            <a:avLst/>
          </a:prstGeom>
          <a:ln>
            <a:solidFill>
              <a:schemeClr val="bg1">
                <a:lumMod val="75000"/>
              </a:schemeClr>
            </a:solidFill>
          </a:ln>
        </p:spPr>
      </p:pic>
      <p:sp>
        <p:nvSpPr>
          <p:cNvPr id="7" name="TekstSylinder 6"/>
          <p:cNvSpPr txBox="1"/>
          <p:nvPr/>
        </p:nvSpPr>
        <p:spPr>
          <a:xfrm>
            <a:off x="457200" y="5504245"/>
            <a:ext cx="7819534" cy="769441"/>
          </a:xfrm>
          <a:prstGeom prst="rect">
            <a:avLst/>
          </a:prstGeom>
          <a:noFill/>
        </p:spPr>
        <p:txBody>
          <a:bodyPr wrap="square" rtlCol="0">
            <a:spAutoFit/>
          </a:bodyPr>
          <a:lstStyle/>
          <a:p>
            <a:r>
              <a:rPr lang="nb-NO" sz="2200" dirty="0" err="1" smtClean="0"/>
              <a:t>Frå</a:t>
            </a:r>
            <a:r>
              <a:rPr lang="nb-NO" sz="2200" dirty="0" smtClean="0"/>
              <a:t> forslag til planprogram Reguleringsplan </a:t>
            </a:r>
            <a:r>
              <a:rPr lang="nb-NO" sz="2200" dirty="0"/>
              <a:t>E16 og Vossebanen </a:t>
            </a:r>
            <a:r>
              <a:rPr lang="nb-NO" sz="2200" dirty="0" smtClean="0"/>
              <a:t>Arna-Stanghelle</a:t>
            </a:r>
            <a:endParaRPr lang="nn-NO" sz="2200" dirty="0"/>
          </a:p>
        </p:txBody>
      </p:sp>
      <p:sp>
        <p:nvSpPr>
          <p:cNvPr id="4" name="TekstSylinder 3"/>
          <p:cNvSpPr txBox="1"/>
          <p:nvPr/>
        </p:nvSpPr>
        <p:spPr>
          <a:xfrm>
            <a:off x="3296907" y="5104135"/>
            <a:ext cx="2550185" cy="400110"/>
          </a:xfrm>
          <a:prstGeom prst="rect">
            <a:avLst/>
          </a:prstGeom>
          <a:solidFill>
            <a:srgbClr val="FFFF99"/>
          </a:solidFill>
        </p:spPr>
        <p:txBody>
          <a:bodyPr wrap="none" rtlCol="0">
            <a:spAutoFit/>
          </a:bodyPr>
          <a:lstStyle/>
          <a:p>
            <a:r>
              <a:rPr lang="nb-NO" sz="2000" dirty="0" smtClean="0"/>
              <a:t>Redusert 1. byggetrinn</a:t>
            </a:r>
            <a:endParaRPr lang="nn-NO" sz="2000" dirty="0"/>
          </a:p>
        </p:txBody>
      </p:sp>
    </p:spTree>
    <p:extLst>
      <p:ext uri="{BB962C8B-B14F-4D97-AF65-F5344CB8AC3E}">
        <p14:creationId xmlns:p14="http://schemas.microsoft.com/office/powerpoint/2010/main" val="3298609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Prosjektorganisering</a:t>
            </a:r>
            <a:endParaRPr lang="nn-NO" sz="3600" dirty="0"/>
          </a:p>
        </p:txBody>
      </p:sp>
      <p:pic>
        <p:nvPicPr>
          <p:cNvPr id="4" name="Bilde 3"/>
          <p:cNvPicPr>
            <a:picLocks noChangeAspect="1"/>
          </p:cNvPicPr>
          <p:nvPr/>
        </p:nvPicPr>
        <p:blipFill>
          <a:blip r:embed="rId2"/>
          <a:stretch>
            <a:fillRect/>
          </a:stretch>
        </p:blipFill>
        <p:spPr>
          <a:xfrm>
            <a:off x="740851" y="1246517"/>
            <a:ext cx="6643189" cy="4941847"/>
          </a:xfrm>
          <a:prstGeom prst="rect">
            <a:avLst/>
          </a:prstGeom>
          <a:ln>
            <a:solidFill>
              <a:schemeClr val="bg1">
                <a:lumMod val="75000"/>
              </a:schemeClr>
            </a:solidFill>
          </a:ln>
        </p:spPr>
      </p:pic>
      <p:cxnSp>
        <p:nvCxnSpPr>
          <p:cNvPr id="8" name="Rett pilkobling 7"/>
          <p:cNvCxnSpPr/>
          <p:nvPr/>
        </p:nvCxnSpPr>
        <p:spPr>
          <a:xfrm flipH="1">
            <a:off x="6414898" y="5244807"/>
            <a:ext cx="1157679" cy="276836"/>
          </a:xfrm>
          <a:prstGeom prst="straightConnector1">
            <a:avLst/>
          </a:prstGeom>
          <a:ln w="73025">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110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0" y="0"/>
            <a:ext cx="9975164" cy="6867391"/>
          </a:xfrm>
          <a:prstGeom prst="rect">
            <a:avLst/>
          </a:prstGeom>
        </p:spPr>
      </p:pic>
      <p:sp>
        <p:nvSpPr>
          <p:cNvPr id="3" name="TekstSylinder 2"/>
          <p:cNvSpPr txBox="1"/>
          <p:nvPr/>
        </p:nvSpPr>
        <p:spPr>
          <a:xfrm>
            <a:off x="160255" y="5872902"/>
            <a:ext cx="8440131" cy="400110"/>
          </a:xfrm>
          <a:prstGeom prst="rect">
            <a:avLst/>
          </a:prstGeom>
          <a:noFill/>
        </p:spPr>
        <p:txBody>
          <a:bodyPr wrap="none" rtlCol="0">
            <a:spAutoFit/>
          </a:bodyPr>
          <a:lstStyle/>
          <a:p>
            <a:r>
              <a:rPr lang="nb-NO" sz="2000" dirty="0" err="1" smtClean="0">
                <a:solidFill>
                  <a:schemeClr val="bg1"/>
                </a:solidFill>
              </a:rPr>
              <a:t>Frå</a:t>
            </a:r>
            <a:r>
              <a:rPr lang="nb-NO" sz="2000" dirty="0" smtClean="0">
                <a:solidFill>
                  <a:schemeClr val="bg1"/>
                </a:solidFill>
              </a:rPr>
              <a:t> forslag til planprogram Reguleringsplan E16 og </a:t>
            </a:r>
            <a:r>
              <a:rPr lang="nb-NO" sz="2000" dirty="0">
                <a:solidFill>
                  <a:schemeClr val="bg1"/>
                </a:solidFill>
              </a:rPr>
              <a:t>Vossebanen Arna–Stanghelle</a:t>
            </a:r>
            <a:endParaRPr lang="nn-NO" sz="2000" dirty="0">
              <a:solidFill>
                <a:schemeClr val="bg1"/>
              </a:solidFill>
            </a:endParaRPr>
          </a:p>
        </p:txBody>
      </p:sp>
    </p:spTree>
    <p:extLst>
      <p:ext uri="{BB962C8B-B14F-4D97-AF65-F5344CB8AC3E}">
        <p14:creationId xmlns:p14="http://schemas.microsoft.com/office/powerpoint/2010/main" val="849749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2800" dirty="0" smtClean="0"/>
              <a:t>Frå forslag til planprogram </a:t>
            </a:r>
            <a:r>
              <a:rPr lang="nn-NO" sz="2400" dirty="0" smtClean="0"/>
              <a:t>Reguleringsplan Arna–Stanghelle </a:t>
            </a:r>
            <a:endParaRPr lang="nn-NO" sz="2400" dirty="0"/>
          </a:p>
        </p:txBody>
      </p:sp>
      <p:sp>
        <p:nvSpPr>
          <p:cNvPr id="3" name="Plassholder for innhold 2"/>
          <p:cNvSpPr>
            <a:spLocks noGrp="1"/>
          </p:cNvSpPr>
          <p:nvPr>
            <p:ph idx="1"/>
          </p:nvPr>
        </p:nvSpPr>
        <p:spPr>
          <a:xfrm>
            <a:off x="457200" y="1316038"/>
            <a:ext cx="8229600" cy="4886799"/>
          </a:xfrm>
        </p:spPr>
        <p:txBody>
          <a:bodyPr/>
          <a:lstStyle/>
          <a:p>
            <a:pPr marL="0" indent="0">
              <a:buNone/>
            </a:pPr>
            <a:r>
              <a:rPr lang="nn-NO" sz="2400" b="1" dirty="0" smtClean="0"/>
              <a:t>Overskotsmassar og deponi (kap. 4.9)</a:t>
            </a:r>
          </a:p>
          <a:p>
            <a:pPr marL="0" indent="0">
              <a:buNone/>
            </a:pPr>
            <a:r>
              <a:rPr lang="nn-NO" sz="2400" dirty="0" smtClean="0"/>
              <a:t>Over </a:t>
            </a:r>
            <a:r>
              <a:rPr lang="nn-NO" sz="2400" dirty="0"/>
              <a:t>11 </a:t>
            </a:r>
            <a:r>
              <a:rPr lang="nn-NO" sz="2400" dirty="0" smtClean="0"/>
              <a:t>mill. m3 overskotsmassar </a:t>
            </a:r>
            <a:r>
              <a:rPr lang="nn-NO" sz="2400" dirty="0"/>
              <a:t>(utkøyrde massar</a:t>
            </a:r>
            <a:r>
              <a:rPr lang="nn-NO" sz="2400" dirty="0" smtClean="0"/>
              <a:t>).</a:t>
            </a:r>
          </a:p>
          <a:p>
            <a:pPr marL="0" indent="0">
              <a:spcBef>
                <a:spcPts val="1200"/>
              </a:spcBef>
              <a:buNone/>
            </a:pPr>
            <a:r>
              <a:rPr lang="nn-NO" sz="2400" dirty="0">
                <a:solidFill>
                  <a:srgbClr val="0033CC"/>
                </a:solidFill>
              </a:rPr>
              <a:t>Planarbeidet skal kartlegge mogelege samfunnsnyttige føremål og mogelege deponiområde både innanfor planområde (denne reguleringsplanen) og utanfor (eksterne planarbeid). Bruk av </a:t>
            </a:r>
            <a:r>
              <a:rPr lang="nn-NO" sz="2400" dirty="0" smtClean="0">
                <a:solidFill>
                  <a:srgbClr val="0033CC"/>
                </a:solidFill>
              </a:rPr>
              <a:t>overskotsmassane </a:t>
            </a:r>
            <a:r>
              <a:rPr lang="nn-NO" sz="2400" dirty="0">
                <a:solidFill>
                  <a:srgbClr val="0033CC"/>
                </a:solidFill>
              </a:rPr>
              <a:t>er såleis identifisert som ein kritisk suksessfaktor for prosjektet. </a:t>
            </a:r>
            <a:endParaRPr lang="nn-NO" sz="2400" dirty="0" smtClean="0">
              <a:solidFill>
                <a:srgbClr val="0033CC"/>
              </a:solidFill>
            </a:endParaRPr>
          </a:p>
          <a:p>
            <a:pPr marL="0" indent="0">
              <a:buNone/>
            </a:pPr>
            <a:r>
              <a:rPr lang="nn-NO" sz="2400" dirty="0">
                <a:solidFill>
                  <a:srgbClr val="0033CC"/>
                </a:solidFill>
              </a:rPr>
              <a:t>Konkret ligg utfordringane i å få klarlagt moglegheiter for samfunnsnyttig bruk. </a:t>
            </a:r>
            <a:r>
              <a:rPr lang="nn-NO" sz="2400" dirty="0" smtClean="0">
                <a:solidFill>
                  <a:srgbClr val="0033CC"/>
                </a:solidFill>
              </a:rPr>
              <a:t>[…] </a:t>
            </a:r>
          </a:p>
          <a:p>
            <a:pPr marL="0" indent="0">
              <a:spcBef>
                <a:spcPts val="1200"/>
              </a:spcBef>
              <a:buNone/>
            </a:pPr>
            <a:r>
              <a:rPr lang="nn-NO" sz="2400" dirty="0" smtClean="0"/>
              <a:t>Prosjektet </a:t>
            </a:r>
            <a:r>
              <a:rPr lang="nn-NO" sz="2400" dirty="0"/>
              <a:t>vil </a:t>
            </a:r>
            <a:r>
              <a:rPr lang="nn-NO" sz="2400" dirty="0" smtClean="0"/>
              <a:t>ikkje oppnå </a:t>
            </a:r>
            <a:r>
              <a:rPr lang="nn-NO" sz="2400" dirty="0"/>
              <a:t>tilråding i </a:t>
            </a:r>
            <a:r>
              <a:rPr lang="nn-NO" sz="2400" dirty="0" smtClean="0"/>
              <a:t>KS2 utan løysing </a:t>
            </a:r>
            <a:r>
              <a:rPr lang="nn-NO" sz="2400" dirty="0"/>
              <a:t>på massehandteringa.</a:t>
            </a:r>
            <a:endParaRPr lang="nb-NO" sz="2400" dirty="0"/>
          </a:p>
          <a:p>
            <a:pPr marL="0" indent="0">
              <a:buNone/>
            </a:pPr>
            <a:endParaRPr lang="nn-NO" sz="2400" dirty="0"/>
          </a:p>
        </p:txBody>
      </p:sp>
    </p:spTree>
    <p:extLst>
      <p:ext uri="{BB962C8B-B14F-4D97-AF65-F5344CB8AC3E}">
        <p14:creationId xmlns:p14="http://schemas.microsoft.com/office/powerpoint/2010/main" val="256929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2800" dirty="0">
                <a:solidFill>
                  <a:prstClr val="black"/>
                </a:solidFill>
              </a:rPr>
              <a:t>Frå forslag til planprogram </a:t>
            </a:r>
            <a:r>
              <a:rPr lang="nn-NO" sz="2400" dirty="0">
                <a:solidFill>
                  <a:prstClr val="black"/>
                </a:solidFill>
              </a:rPr>
              <a:t>Reguleringsplan Arna–Stanghelle</a:t>
            </a:r>
            <a:r>
              <a:rPr lang="nn-NO" sz="2800" dirty="0" smtClean="0"/>
              <a:t> </a:t>
            </a:r>
            <a:endParaRPr lang="nn-NO" sz="2800" dirty="0"/>
          </a:p>
        </p:txBody>
      </p:sp>
      <p:sp>
        <p:nvSpPr>
          <p:cNvPr id="3" name="Plassholder for innhold 2"/>
          <p:cNvSpPr>
            <a:spLocks noGrp="1"/>
          </p:cNvSpPr>
          <p:nvPr>
            <p:ph idx="1"/>
          </p:nvPr>
        </p:nvSpPr>
        <p:spPr>
          <a:xfrm>
            <a:off x="457200" y="1206632"/>
            <a:ext cx="8229600" cy="4919532"/>
          </a:xfrm>
        </p:spPr>
        <p:txBody>
          <a:bodyPr/>
          <a:lstStyle/>
          <a:p>
            <a:pPr marL="0" indent="0">
              <a:buNone/>
            </a:pPr>
            <a:r>
              <a:rPr lang="nn-NO" sz="2100" b="1" dirty="0" smtClean="0"/>
              <a:t>Overskotsmassar og deponi (forts. 1)</a:t>
            </a:r>
          </a:p>
          <a:p>
            <a:pPr marL="0" indent="0">
              <a:buNone/>
            </a:pPr>
            <a:r>
              <a:rPr lang="nn-NO" sz="2100" dirty="0"/>
              <a:t>Massane kan handterast på ulike måtar: </a:t>
            </a:r>
            <a:endParaRPr lang="nn-NO" sz="2100" dirty="0" smtClean="0"/>
          </a:p>
          <a:p>
            <a:pPr marL="268288" indent="-268288"/>
            <a:r>
              <a:rPr lang="nn-NO" sz="2100" dirty="0"/>
              <a:t>By-, tettstad- og næringssutvikling – etablering av ny byggegrunn for næringsverksemd, bustadbygging og anna samfunnsutvikling i planområdet sitt nærområde, men også regionalt. Kan og omfatte utfylling i sjø </a:t>
            </a:r>
            <a:endParaRPr lang="nn-NO" sz="2100" dirty="0" smtClean="0"/>
          </a:p>
          <a:p>
            <a:pPr marL="268288" indent="-268288"/>
            <a:r>
              <a:rPr lang="nn-NO" sz="2100" dirty="0"/>
              <a:t>Nye </a:t>
            </a:r>
            <a:r>
              <a:rPr lang="nn-NO" sz="2100" dirty="0" smtClean="0"/>
              <a:t>infrastrukturtiltak</a:t>
            </a:r>
          </a:p>
          <a:p>
            <a:pPr marL="268288" indent="-268288"/>
            <a:r>
              <a:rPr lang="nn-NO" sz="2100" dirty="0"/>
              <a:t>Areal for tapt jord eller betre arrondering i </a:t>
            </a:r>
            <a:r>
              <a:rPr lang="nn-NO" sz="2100" dirty="0" smtClean="0"/>
              <a:t>landbruket</a:t>
            </a:r>
          </a:p>
          <a:p>
            <a:pPr marL="268288" indent="-268288"/>
            <a:r>
              <a:rPr lang="nn-NO" sz="2100" dirty="0"/>
              <a:t>Kommersialisering – sal av overskotsmassar/ rettar for privat pukk-, grus- og </a:t>
            </a:r>
            <a:r>
              <a:rPr lang="nn-NO" sz="2100" dirty="0" smtClean="0"/>
              <a:t>steinproduksjon </a:t>
            </a:r>
          </a:p>
          <a:p>
            <a:pPr marL="268288" indent="-268288"/>
            <a:r>
              <a:rPr lang="nn-NO" sz="2100" dirty="0"/>
              <a:t>Areal for mellomlagring. Gjeld mellom anna massar som skal brukast på anlegget. Anlegg for sortering og knusing vil vere ein del av </a:t>
            </a:r>
            <a:r>
              <a:rPr lang="nn-NO" sz="2100" dirty="0" smtClean="0"/>
              <a:t>dette</a:t>
            </a:r>
          </a:p>
          <a:p>
            <a:pPr marL="268288" indent="-268288"/>
            <a:r>
              <a:rPr lang="nn-NO" sz="2100" dirty="0"/>
              <a:t>Sjø- eller landdeponi </a:t>
            </a:r>
            <a:endParaRPr lang="nn-NO" sz="2100" dirty="0" smtClean="0"/>
          </a:p>
          <a:p>
            <a:pPr marL="0" indent="0">
              <a:buNone/>
            </a:pPr>
            <a:r>
              <a:rPr lang="nn-NO" sz="2100" dirty="0"/>
              <a:t>Overskot av massar kan og fraktast ut av planområdet.</a:t>
            </a:r>
          </a:p>
        </p:txBody>
      </p:sp>
    </p:spTree>
    <p:extLst>
      <p:ext uri="{BB962C8B-B14F-4D97-AF65-F5344CB8AC3E}">
        <p14:creationId xmlns:p14="http://schemas.microsoft.com/office/powerpoint/2010/main" val="189336032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2406</TotalTime>
  <Words>1386</Words>
  <Application>Microsoft Office PowerPoint</Application>
  <PresentationFormat>Skjermfremvisning (4:3)</PresentationFormat>
  <Paragraphs>134</Paragraphs>
  <Slides>34</Slides>
  <Notes>5</Notes>
  <HiddenSlides>0</HiddenSlides>
  <MMClips>0</MMClips>
  <ScaleCrop>false</ScaleCrop>
  <HeadingPairs>
    <vt:vector size="6" baseType="variant">
      <vt:variant>
        <vt:lpstr>Brukte skrifter</vt:lpstr>
      </vt:variant>
      <vt:variant>
        <vt:i4>2</vt:i4>
      </vt:variant>
      <vt:variant>
        <vt:lpstr>Tema</vt:lpstr>
      </vt:variant>
      <vt:variant>
        <vt:i4>2</vt:i4>
      </vt:variant>
      <vt:variant>
        <vt:lpstr>Lysbildetitler</vt:lpstr>
      </vt:variant>
      <vt:variant>
        <vt:i4>34</vt:i4>
      </vt:variant>
    </vt:vector>
  </HeadingPairs>
  <TitlesOfParts>
    <vt:vector size="38" baseType="lpstr">
      <vt:lpstr>Arial</vt:lpstr>
      <vt:lpstr>Calibri</vt:lpstr>
      <vt:lpstr>Office-tema</vt:lpstr>
      <vt:lpstr>1_Office-tema</vt:lpstr>
      <vt:lpstr>Utgreiing av lokalitetar for samfunnsnyttig disponering av overskotsmassar  - ny E16/Jernbane Arna–Stanghelle (K5)  - planprosessar og planar - Steinkvalitet </vt:lpstr>
      <vt:lpstr>Hendingar/arbeid i statleg regi</vt:lpstr>
      <vt:lpstr>Ny E16/Jernbane Arna–Stanghelle (K5) </vt:lpstr>
      <vt:lpstr>PowerPoint-presentasjon</vt:lpstr>
      <vt:lpstr>Framdriftsplan til første byggetrinn</vt:lpstr>
      <vt:lpstr>Prosjektorganisering</vt:lpstr>
      <vt:lpstr>PowerPoint-presentasjon</vt:lpstr>
      <vt:lpstr>Frå forslag til planprogram Reguleringsplan Arna–Stanghelle </vt:lpstr>
      <vt:lpstr>Frå forslag til planprogram Reguleringsplan Arna–Stanghelle </vt:lpstr>
      <vt:lpstr>Frå forslag til planprogram Reguleringsplan Arna–Stanghelle</vt:lpstr>
      <vt:lpstr>Frå forslag til planprogram Reguleringsplan Arna–Stanghelle</vt:lpstr>
      <vt:lpstr>Frå forslag til planprogram Reguleringsplan Arna–Stanghelle</vt:lpstr>
      <vt:lpstr>PowerPoint-presentasjon</vt:lpstr>
      <vt:lpstr>PowerPoint-presentasjon</vt:lpstr>
      <vt:lpstr>PowerPoint-presentasjon</vt:lpstr>
      <vt:lpstr>PowerPoint-presentasjon</vt:lpstr>
      <vt:lpstr>PowerPoint-presentasjon</vt:lpstr>
      <vt:lpstr>Geologisk kartlegging kjem for seint(?)</vt:lpstr>
      <vt:lpstr>Kvalitet på overskotsmassane</vt:lpstr>
      <vt:lpstr>PowerPoint-presentasjon</vt:lpstr>
      <vt:lpstr>PowerPoint-presentasjon</vt:lpstr>
      <vt:lpstr>PowerPoint-presentasjon</vt:lpstr>
      <vt:lpstr>PowerPoint-presentasjon</vt:lpstr>
      <vt:lpstr>PowerPoint-presentasjon</vt:lpstr>
      <vt:lpstr>PowerPoint-presentasjon</vt:lpstr>
      <vt:lpstr>Arbeid i kommunal regi  (Ikkje uttømande opplisting)</vt:lpstr>
      <vt:lpstr>Kpa Vaksdal: KU ny arealbruk  Utkast til Planforum 12.06.2018</vt:lpstr>
      <vt:lpstr>PowerPoint-presentasjon</vt:lpstr>
      <vt:lpstr>PowerPoint-presentasjon</vt:lpstr>
      <vt:lpstr>PowerPoint-presentasjon</vt:lpstr>
      <vt:lpstr>PowerPoint-presentasjon</vt:lpstr>
      <vt:lpstr>PowerPoint-presentasjon</vt:lpstr>
      <vt:lpstr>PowerPoint-presentasjon</vt:lpstr>
      <vt:lpstr>Klimasats - tiltak i Hordaland (2018)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Sanja</dc:creator>
  <cp:lastModifiedBy>Jomar Ragnhildstveit</cp:lastModifiedBy>
  <cp:revision>236</cp:revision>
  <dcterms:created xsi:type="dcterms:W3CDTF">2016-05-26T14:01:39Z</dcterms:created>
  <dcterms:modified xsi:type="dcterms:W3CDTF">2018-10-23T16:16:58Z</dcterms:modified>
</cp:coreProperties>
</file>